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77" r:id="rId2"/>
    <p:sldId id="267" r:id="rId3"/>
    <p:sldId id="281" r:id="rId4"/>
    <p:sldId id="280" r:id="rId5"/>
    <p:sldId id="279" r:id="rId6"/>
    <p:sldId id="282" r:id="rId7"/>
    <p:sldId id="278" r:id="rId8"/>
    <p:sldId id="283" r:id="rId9"/>
    <p:sldId id="28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182B"/>
    <a:srgbClr val="6102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14" autoAdjust="0"/>
  </p:normalViewPr>
  <p:slideViewPr>
    <p:cSldViewPr snapToGrid="0">
      <p:cViewPr varScale="1">
        <p:scale>
          <a:sx n="120" d="100"/>
          <a:sy n="120" d="100"/>
        </p:scale>
        <p:origin x="1380" y="84"/>
      </p:cViewPr>
      <p:guideLst>
        <p:guide pos="2880"/>
        <p:guide orient="horz" pos="2160"/>
      </p:guideLst>
    </p:cSldViewPr>
  </p:slideViewPr>
  <p:notesTextViewPr>
    <p:cViewPr>
      <p:scale>
        <a:sx n="1" d="1"/>
        <a:sy n="1" d="1"/>
      </p:scale>
      <p:origin x="0" y="0"/>
    </p:cViewPr>
  </p:notesTextViewPr>
  <p:notesViewPr>
    <p:cSldViewPr snapToGrid="0">
      <p:cViewPr varScale="1">
        <p:scale>
          <a:sx n="82" d="100"/>
          <a:sy n="82" d="100"/>
        </p:scale>
        <p:origin x="29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DD71D7-55AC-46BD-81B3-09AB2F9EFBD8}" type="datetimeFigureOut">
              <a:rPr lang="en-US" smtClean="0"/>
              <a:t>3/24/2025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40BD58-3BFF-4EAF-BB8B-AC67FE801E47}" type="slidenum">
              <a:rPr lang="en-US" smtClean="0"/>
              <a:t>‹#›</a:t>
            </a:fld>
            <a:endParaRPr lang="en-US"/>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9424F-BB59-4F4E-9822-4CA3E770FFD2}" type="datetimeFigureOut">
              <a:rPr lang="en-US" smtClean="0"/>
              <a:t>3/24/2025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22CDD-9D6C-4F63-9EC2-648226624108}" type="slidenum">
              <a:rPr lang="en-US" smtClean="0"/>
              <a:t>‹#›</a:t>
            </a:fld>
            <a:endParaRPr lang="en-US"/>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6FCB2E6-13B1-4DDB-82FB-07C0E23B0A6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6505" cy="6097670"/>
          </a:xfrm>
          <a:prstGeom prst="rect">
            <a:avLst/>
          </a:prstGeom>
        </p:spPr>
      </p:pic>
      <p:sp>
        <p:nvSpPr>
          <p:cNvPr id="2" name="Title 1"/>
          <p:cNvSpPr>
            <a:spLocks noGrp="1"/>
          </p:cNvSpPr>
          <p:nvPr>
            <p:ph type="ctrTitle"/>
          </p:nvPr>
        </p:nvSpPr>
        <p:spPr>
          <a:xfrm>
            <a:off x="800100" y="2606040"/>
            <a:ext cx="7543800" cy="2743200"/>
          </a:xfrm>
        </p:spPr>
        <p:txBody>
          <a:bodyPr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00100" y="5360437"/>
            <a:ext cx="7543800" cy="365760"/>
          </a:xfrm>
        </p:spPr>
        <p:txBody>
          <a:bodyPr>
            <a:normAutofit/>
          </a:bodyPr>
          <a:lstStyle>
            <a:lvl1pPr marL="0" indent="0" algn="l">
              <a:spcBef>
                <a:spcPts val="0"/>
              </a:spcBef>
              <a:buNone/>
              <a:defRPr sz="2000" b="1" cap="all" baseline="0">
                <a:solidFill>
                  <a:schemeClr val="accent1">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D11F0EBC-43C2-4BC4-B20D-8569343E633D}"/>
              </a:ext>
            </a:extLst>
          </p:cNvPr>
          <p:cNvSpPr/>
          <p:nvPr userDrawn="1"/>
        </p:nvSpPr>
        <p:spPr>
          <a:xfrm>
            <a:off x="-2504" y="6403451"/>
            <a:ext cx="9146505"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52623752-102A-438E-ADC6-A2BC88FDD0EF}"/>
              </a:ext>
            </a:extLst>
          </p:cNvPr>
          <p:cNvSpPr txBox="1"/>
          <p:nvPr userDrawn="1"/>
        </p:nvSpPr>
        <p:spPr>
          <a:xfrm>
            <a:off x="2284165" y="6448859"/>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6" name="Picture 5">
            <a:extLst>
              <a:ext uri="{FF2B5EF4-FFF2-40B4-BE49-F238E27FC236}">
                <a16:creationId xmlns:a16="http://schemas.microsoft.com/office/drawing/2014/main" id="{612EC44B-2118-CC75-3F48-1A08998088F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5783778" y="0"/>
            <a:ext cx="34289" cy="641946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Background pattern&#10;&#10;Description automatically generated with medium confidence">
            <a:extLst>
              <a:ext uri="{FF2B5EF4-FFF2-40B4-BE49-F238E27FC236}">
                <a16:creationId xmlns:a16="http://schemas.microsoft.com/office/drawing/2014/main" id="{A94C6F9D-FC5A-498A-B901-481556FEC8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55463" y="1769460"/>
            <a:ext cx="6858003" cy="3319075"/>
          </a:xfrm>
          <a:prstGeom prst="rect">
            <a:avLst/>
          </a:prstGeom>
        </p:spPr>
      </p:pic>
      <p:pic>
        <p:nvPicPr>
          <p:cNvPr id="12" name="Picture 11" descr="Background pattern&#10;&#10;Description automatically generated">
            <a:extLst>
              <a:ext uri="{FF2B5EF4-FFF2-40B4-BE49-F238E27FC236}">
                <a16:creationId xmlns:a16="http://schemas.microsoft.com/office/drawing/2014/main" id="{CB876029-D515-4B7E-8C33-E0E9003D935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869" t="30505" r="50013"/>
          <a:stretch/>
        </p:blipFill>
        <p:spPr>
          <a:xfrm>
            <a:off x="0" y="1325880"/>
            <a:ext cx="5143500" cy="4237555"/>
          </a:xfrm>
          <a:prstGeom prst="rect">
            <a:avLst/>
          </a:prstGeom>
        </p:spPr>
      </p:pic>
      <p:sp>
        <p:nvSpPr>
          <p:cNvPr id="2" name="Title 1"/>
          <p:cNvSpPr>
            <a:spLocks noGrp="1"/>
          </p:cNvSpPr>
          <p:nvPr>
            <p:ph type="title"/>
          </p:nvPr>
        </p:nvSpPr>
        <p:spPr>
          <a:xfrm>
            <a:off x="6172200" y="2514600"/>
            <a:ext cx="2606040" cy="1600200"/>
          </a:xfrm>
        </p:spPr>
        <p:txBody>
          <a:bodyPr anchor="b"/>
          <a:lstStyle>
            <a:lvl1pPr>
              <a:defRPr sz="3200">
                <a:solidFill>
                  <a:srgbClr val="610215"/>
                </a:solidFill>
              </a:defRPr>
            </a:lvl1pPr>
          </a:lstStyle>
          <a:p>
            <a:r>
              <a:rPr lang="en-US" dirty="0"/>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0" y="1357194"/>
            <a:ext cx="5143500" cy="420624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lvl1pPr marL="0" indent="0" algn="ctr">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5" name="Rectangle 14">
            <a:extLst>
              <a:ext uri="{FF2B5EF4-FFF2-40B4-BE49-F238E27FC236}">
                <a16:creationId xmlns:a16="http://schemas.microsoft.com/office/drawing/2014/main" id="{06B0AB30-AE7D-47EB-89F9-4F54E6C4CDBB}"/>
              </a:ext>
            </a:extLst>
          </p:cNvPr>
          <p:cNvSpPr/>
          <p:nvPr userDrawn="1"/>
        </p:nvSpPr>
        <p:spPr>
          <a:xfrm>
            <a:off x="0" y="6399334"/>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7057EF9E-69B1-466E-BD71-B44ADB916D02}"/>
              </a:ext>
            </a:extLst>
          </p:cNvPr>
          <p:cNvSpPr txBox="1"/>
          <p:nvPr userDrawn="1"/>
        </p:nvSpPr>
        <p:spPr>
          <a:xfrm>
            <a:off x="2285418" y="6444742"/>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
        <p:nvSpPr>
          <p:cNvPr id="5" name="Date Placeholder 4"/>
          <p:cNvSpPr>
            <a:spLocks noGrp="1"/>
          </p:cNvSpPr>
          <p:nvPr>
            <p:ph type="dt" sz="half" idx="10"/>
          </p:nvPr>
        </p:nvSpPr>
        <p:spPr/>
        <p:txBody>
          <a:bodyPr/>
          <a:lstStyle/>
          <a:p>
            <a:fld id="{601E0B12-F9DE-47EF-A076-CF602073F1B2}" type="datetime1">
              <a:rPr lang="en-US" smtClean="0"/>
              <a:pPr/>
              <a:t>3/24/2025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6" name="Picture 5">
            <a:extLst>
              <a:ext uri="{FF2B5EF4-FFF2-40B4-BE49-F238E27FC236}">
                <a16:creationId xmlns:a16="http://schemas.microsoft.com/office/drawing/2014/main" id="{5AE0E668-81E3-320F-59AB-209C9EBF9EA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72EE9-AF66-483C-961F-59B9F002993E}" type="datetime1">
              <a:rPr lang="en-US" smtClean="0"/>
              <a:pPr/>
              <a:t>3/24/2025</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631769"/>
            <a:ext cx="1028700" cy="5311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1550" y="631769"/>
            <a:ext cx="5897880" cy="5311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EAFD5-7FA3-40FB-875B-457FB46B25A4}" type="datetime1">
              <a:rPr lang="en-US" smtClean="0"/>
              <a:pPr/>
              <a:t>3/24/2025</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3/24/2025</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323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0F0BC49B-3998-44C0-9D88-5D5C069F72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 y="760330"/>
            <a:ext cx="9144001" cy="6097670"/>
          </a:xfrm>
          <a:prstGeom prst="rect">
            <a:avLst/>
          </a:prstGeom>
        </p:spPr>
      </p:pic>
      <p:sp>
        <p:nvSpPr>
          <p:cNvPr id="12" name="Rectangle 11">
            <a:extLst>
              <a:ext uri="{FF2B5EF4-FFF2-40B4-BE49-F238E27FC236}">
                <a16:creationId xmlns:a16="http://schemas.microsoft.com/office/drawing/2014/main" id="{C29CC3FA-0A27-4400-B034-DD39E2B4795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AD63E2-E931-4653-BB33-A910E07D11B2}" type="datetime1">
              <a:rPr lang="en-US" smtClean="0"/>
              <a:pPr/>
              <a:t>3/24/2025</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67B2AEC1-F517-4748-99D4-1C188608040B}"/>
              </a:ext>
            </a:extLst>
          </p:cNvPr>
          <p:cNvSpPr txBox="1"/>
          <p:nvPr userDrawn="1"/>
        </p:nvSpPr>
        <p:spPr>
          <a:xfrm>
            <a:off x="2285418"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4594133B-E342-44C7-B5D7-EB0C787004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909" y="758899"/>
            <a:ext cx="9144001" cy="6097670"/>
          </a:xfrm>
          <a:prstGeom prst="rect">
            <a:avLst/>
          </a:prstGeom>
        </p:spPr>
      </p:pic>
      <p:sp>
        <p:nvSpPr>
          <p:cNvPr id="2" name="Title 1"/>
          <p:cNvSpPr>
            <a:spLocks noGrp="1"/>
          </p:cNvSpPr>
          <p:nvPr>
            <p:ph type="title"/>
          </p:nvPr>
        </p:nvSpPr>
        <p:spPr>
          <a:xfrm>
            <a:off x="800100" y="1565829"/>
            <a:ext cx="4457700" cy="4114800"/>
          </a:xfrm>
        </p:spPr>
        <p:txBody>
          <a:bodyPr anchor="b">
            <a:normAutofit/>
          </a:bodyPr>
          <a:lstStyle>
            <a:lvl1pPr>
              <a:lnSpc>
                <a:spcPct val="80000"/>
              </a:lnSpc>
              <a:defRPr sz="5400">
                <a:solidFill>
                  <a:srgbClr val="8D182B"/>
                </a:solidFill>
                <a:effectLst>
                  <a:outerShdw blurRad="38100" dist="25400" dir="18900000" algn="bl" rotWithShape="0">
                    <a:schemeClr val="bg1">
                      <a:alpha val="80000"/>
                    </a:schemeClr>
                  </a:outerShdw>
                </a:effectLst>
              </a:defRPr>
            </a:lvl1pPr>
          </a:lstStyle>
          <a:p>
            <a:r>
              <a:rPr lang="en-US" dirty="0"/>
              <a:t>Click to edit Master title style</a:t>
            </a:r>
          </a:p>
        </p:txBody>
      </p:sp>
      <p:sp>
        <p:nvSpPr>
          <p:cNvPr id="3" name="Text Placeholder 2"/>
          <p:cNvSpPr>
            <a:spLocks noGrp="1"/>
          </p:cNvSpPr>
          <p:nvPr>
            <p:ph type="body" idx="1"/>
          </p:nvPr>
        </p:nvSpPr>
        <p:spPr>
          <a:xfrm>
            <a:off x="800101" y="5682346"/>
            <a:ext cx="4457700" cy="410547"/>
          </a:xfrm>
        </p:spPr>
        <p:txBody>
          <a:bodyPr>
            <a:normAutofit/>
          </a:bodyPr>
          <a:lstStyle>
            <a:lvl1pPr marL="0" indent="0">
              <a:spcBef>
                <a:spcPts val="0"/>
              </a:spcBef>
              <a:buNone/>
              <a:defRPr sz="2200" b="1" cap="all" baseline="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9" name="Rectangle 8"/>
          <p:cNvSpPr/>
          <p:nvPr userDrawn="1"/>
        </p:nvSpPr>
        <p:spPr>
          <a:xfrm>
            <a:off x="5780313" y="0"/>
            <a:ext cx="39240"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Background pattern&#10;&#10;Description automatically generated with medium confidence">
            <a:extLst>
              <a:ext uri="{FF2B5EF4-FFF2-40B4-BE49-F238E27FC236}">
                <a16:creationId xmlns:a16="http://schemas.microsoft.com/office/drawing/2014/main" id="{A590BD77-AD8E-4C7B-8932-DBABE03205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9833" r="-21"/>
          <a:stretch/>
        </p:blipFill>
        <p:spPr>
          <a:xfrm rot="16200000">
            <a:off x="4053734" y="1767731"/>
            <a:ext cx="6857999" cy="3322538"/>
          </a:xfrm>
          <a:prstGeom prst="rect">
            <a:avLst/>
          </a:prstGeom>
        </p:spPr>
      </p:pic>
      <p:sp>
        <p:nvSpPr>
          <p:cNvPr id="13" name="Rectangle 12">
            <a:extLst>
              <a:ext uri="{FF2B5EF4-FFF2-40B4-BE49-F238E27FC236}">
                <a16:creationId xmlns:a16="http://schemas.microsoft.com/office/drawing/2014/main" id="{664CAA88-498D-45D8-9BC7-9979FD1415A0}"/>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800" dirty="0"/>
              <a:t>2025 Annual TracCloud Conference</a:t>
            </a:r>
          </a:p>
        </p:txBody>
      </p:sp>
      <p:pic>
        <p:nvPicPr>
          <p:cNvPr id="4" name="Picture 3">
            <a:extLst>
              <a:ext uri="{FF2B5EF4-FFF2-40B4-BE49-F238E27FC236}">
                <a16:creationId xmlns:a16="http://schemas.microsoft.com/office/drawing/2014/main" id="{423BFF40-A143-3806-DE78-1E1B1848678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71550" y="6419462"/>
            <a:ext cx="3886200" cy="438538"/>
          </a:xfrm>
          <a:prstGeom prst="rect">
            <a:avLst/>
          </a:prstGeom>
        </p:spPr>
        <p:txBody>
          <a:bodyPr/>
          <a:lstStyle/>
          <a:p>
            <a:r>
              <a:rPr lang="en-US" dirty="0"/>
              <a:t>Add a footer</a:t>
            </a:r>
          </a:p>
        </p:txBody>
      </p:sp>
      <p:sp>
        <p:nvSpPr>
          <p:cNvPr id="5" name="Date Placeholder 4"/>
          <p:cNvSpPr>
            <a:spLocks noGrp="1"/>
          </p:cNvSpPr>
          <p:nvPr>
            <p:ph type="dt" sz="half" idx="10"/>
          </p:nvPr>
        </p:nvSpPr>
        <p:spPr/>
        <p:txBody>
          <a:bodyPr/>
          <a:lstStyle/>
          <a:p>
            <a:fld id="{C9EA1F43-559A-4B47-A959-EFB6142CA3A9}" type="datetime1">
              <a:rPr lang="en-US" smtClean="0"/>
              <a:pPr/>
              <a:t>3/24/2025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0" name="Rectangle 9">
            <a:extLst>
              <a:ext uri="{FF2B5EF4-FFF2-40B4-BE49-F238E27FC236}">
                <a16:creationId xmlns:a16="http://schemas.microsoft.com/office/drawing/2014/main" id="{11220FC6-88A2-4EEE-991B-2F110AF12BF6}"/>
              </a:ext>
            </a:extLst>
          </p:cNvPr>
          <p:cNvSpPr/>
          <p:nvPr userDrawn="1"/>
        </p:nvSpPr>
        <p:spPr>
          <a:xfrm>
            <a:off x="2504" y="6405709"/>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A1F43-559A-4B47-A959-EFB6142CA3A9}" type="datetime1">
              <a:rPr lang="en-US" smtClean="0"/>
              <a:pPr/>
              <a:t>3/24/2025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2" name="TextBox 11">
            <a:extLst>
              <a:ext uri="{FF2B5EF4-FFF2-40B4-BE49-F238E27FC236}">
                <a16:creationId xmlns:a16="http://schemas.microsoft.com/office/drawing/2014/main" id="{79E0E989-A902-4F7D-BA2A-FA111A97C9B3}"/>
              </a:ext>
            </a:extLst>
          </p:cNvPr>
          <p:cNvSpPr txBox="1"/>
          <p:nvPr userDrawn="1"/>
        </p:nvSpPr>
        <p:spPr>
          <a:xfrm>
            <a:off x="2342566" y="6451117"/>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258140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1E24CFC4-405A-467D-9E08-5C4DFC7F3C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2" name="Rectangle 11">
            <a:extLst>
              <a:ext uri="{FF2B5EF4-FFF2-40B4-BE49-F238E27FC236}">
                <a16:creationId xmlns:a16="http://schemas.microsoft.com/office/drawing/2014/main" id="{6EC7611E-B2FF-465A-8615-50CBE22E862F}"/>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5721"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6864"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61AED-24AE-4AC7-940D-F7106D2788A3}" type="datetime1">
              <a:rPr lang="en-US" smtClean="0"/>
              <a:pPr/>
              <a:t>3/24/2025</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F197B8FA-C7AA-421D-AF26-F166BBAB36A8}"/>
              </a:ext>
            </a:extLst>
          </p:cNvPr>
          <p:cNvSpPr txBox="1"/>
          <p:nvPr userDrawn="1"/>
        </p:nvSpPr>
        <p:spPr>
          <a:xfrm>
            <a:off x="2339139"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FD541279-8A3B-417F-B843-F755CAAF39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8" name="Rectangle 7">
            <a:extLst>
              <a:ext uri="{FF2B5EF4-FFF2-40B4-BE49-F238E27FC236}">
                <a16:creationId xmlns:a16="http://schemas.microsoft.com/office/drawing/2014/main" id="{AEBB8236-4E86-4536-B303-53C7F60B64D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25771-5E10-4A19-AB0E-909293152332}" type="datetime1">
              <a:rPr lang="en-US" smtClean="0"/>
              <a:pPr/>
              <a:t>3/24/2025</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10" name="TextBox 9">
            <a:extLst>
              <a:ext uri="{FF2B5EF4-FFF2-40B4-BE49-F238E27FC236}">
                <a16:creationId xmlns:a16="http://schemas.microsoft.com/office/drawing/2014/main" id="{746F40C0-994F-49A0-A51F-15027EC1DE1E}"/>
              </a:ext>
            </a:extLst>
          </p:cNvPr>
          <p:cNvSpPr txBox="1"/>
          <p:nvPr userDrawn="1"/>
        </p:nvSpPr>
        <p:spPr>
          <a:xfrm>
            <a:off x="2282913"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8BDA1-2913-451D-A921-1354C1504763}"/>
              </a:ext>
            </a:extLst>
          </p:cNvPr>
          <p:cNvSpPr/>
          <p:nvPr userDrawn="1"/>
        </p:nvSpPr>
        <p:spPr>
          <a:xfrm>
            <a:off x="0" y="6428290"/>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03606FD5-B03F-45D5-A178-114C548C0032}" type="datetime1">
              <a:rPr lang="en-US" smtClean="0"/>
              <a:pPr/>
              <a:t>3/24/2025</a:t>
            </a:fld>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9" name="TextBox 8">
            <a:extLst>
              <a:ext uri="{FF2B5EF4-FFF2-40B4-BE49-F238E27FC236}">
                <a16:creationId xmlns:a16="http://schemas.microsoft.com/office/drawing/2014/main" id="{E1AA0B3F-7E55-46D7-98A7-9074B9F11702}"/>
              </a:ext>
            </a:extLst>
          </p:cNvPr>
          <p:cNvSpPr txBox="1"/>
          <p:nvPr userDrawn="1"/>
        </p:nvSpPr>
        <p:spPr>
          <a:xfrm>
            <a:off x="2285418" y="6473698"/>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3" name="Picture 2">
            <a:extLst>
              <a:ext uri="{FF2B5EF4-FFF2-40B4-BE49-F238E27FC236}">
                <a16:creationId xmlns:a16="http://schemas.microsoft.com/office/drawing/2014/main" id="{22C59724-5F19-F47E-17D8-D8D21406A9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2" name="Picture 11" descr="Background pattern&#10;&#10;Description automatically generated with medium confidence">
            <a:extLst>
              <a:ext uri="{FF2B5EF4-FFF2-40B4-BE49-F238E27FC236}">
                <a16:creationId xmlns:a16="http://schemas.microsoft.com/office/drawing/2014/main" id="{BBF16F1B-6D74-4B8E-A030-6A5F72631C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97448" y="1727472"/>
            <a:ext cx="6774030" cy="3319074"/>
          </a:xfrm>
          <a:prstGeom prst="rect">
            <a:avLst/>
          </a:prstGeom>
        </p:spPr>
      </p:pic>
      <p:sp>
        <p:nvSpPr>
          <p:cNvPr id="15" name="Rectangle 14">
            <a:extLst>
              <a:ext uri="{FF2B5EF4-FFF2-40B4-BE49-F238E27FC236}">
                <a16:creationId xmlns:a16="http://schemas.microsoft.com/office/drawing/2014/main" id="{9ABE2AC4-3A1F-4C1F-B13B-47350FC056EB}"/>
              </a:ext>
            </a:extLst>
          </p:cNvPr>
          <p:cNvSpPr/>
          <p:nvPr userDrawn="1"/>
        </p:nvSpPr>
        <p:spPr>
          <a:xfrm>
            <a:off x="1" y="6397852"/>
            <a:ext cx="9158114"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0" name="Rectangle 9"/>
          <p:cNvSpPr/>
          <p:nvPr userDrawn="1"/>
        </p:nvSpPr>
        <p:spPr>
          <a:xfrm>
            <a:off x="5783777" y="0"/>
            <a:ext cx="41148"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172201" y="2514600"/>
            <a:ext cx="2606040" cy="1600200"/>
          </a:xfrm>
        </p:spPr>
        <p:txBody>
          <a:bodyPr anchor="b"/>
          <a:lstStyle>
            <a:lvl1pPr>
              <a:defRPr sz="3200">
                <a:solidFill>
                  <a:srgbClr val="8D182B"/>
                </a:solidFill>
              </a:defRPr>
            </a:lvl1pPr>
          </a:lstStyle>
          <a:p>
            <a:r>
              <a:rPr lang="en-US" dirty="0"/>
              <a:t>Click to edit Master title style</a:t>
            </a:r>
          </a:p>
        </p:txBody>
      </p:sp>
      <p:sp>
        <p:nvSpPr>
          <p:cNvPr id="3" name="Content Placeholder 2"/>
          <p:cNvSpPr>
            <a:spLocks noGrp="1"/>
          </p:cNvSpPr>
          <p:nvPr>
            <p:ph idx="1"/>
          </p:nvPr>
        </p:nvSpPr>
        <p:spPr>
          <a:xfrm>
            <a:off x="592727" y="685800"/>
            <a:ext cx="459486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8B012C0-B102-441D-AA86-2C80DFA84E68}" type="datetime1">
              <a:rPr lang="en-US" smtClean="0"/>
              <a:pPr/>
              <a:t>3/24/2025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7" name="TextBox 16">
            <a:extLst>
              <a:ext uri="{FF2B5EF4-FFF2-40B4-BE49-F238E27FC236}">
                <a16:creationId xmlns:a16="http://schemas.microsoft.com/office/drawing/2014/main" id="{C841F374-095E-4234-9DE9-5A1F5AEB81DB}"/>
              </a:ext>
            </a:extLst>
          </p:cNvPr>
          <p:cNvSpPr txBox="1"/>
          <p:nvPr userDrawn="1"/>
        </p:nvSpPr>
        <p:spPr>
          <a:xfrm>
            <a:off x="2281919" y="6438838"/>
            <a:ext cx="4580163"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6" name="Picture 5">
            <a:extLst>
              <a:ext uri="{FF2B5EF4-FFF2-40B4-BE49-F238E27FC236}">
                <a16:creationId xmlns:a16="http://schemas.microsoft.com/office/drawing/2014/main" id="{59F8B60F-267B-AFA5-AF4E-D04F30E72D5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A858A82F-6FAE-4624-8CBA-79CF916EF045}"/>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r="50013"/>
          <a:stretch/>
        </p:blipFill>
        <p:spPr>
          <a:xfrm>
            <a:off x="2505" y="760330"/>
            <a:ext cx="9144001" cy="6097670"/>
          </a:xfrm>
          <a:prstGeom prst="rect">
            <a:avLst/>
          </a:prstGeom>
        </p:spPr>
      </p:pic>
      <p:sp>
        <p:nvSpPr>
          <p:cNvPr id="11" name="Rectangle 10">
            <a:extLst>
              <a:ext uri="{FF2B5EF4-FFF2-40B4-BE49-F238E27FC236}">
                <a16:creationId xmlns:a16="http://schemas.microsoft.com/office/drawing/2014/main" id="{62AFFE69-30DE-4A76-A6C9-08432CE91D30}"/>
              </a:ext>
            </a:extLst>
          </p:cNvPr>
          <p:cNvSpPr/>
          <p:nvPr userDrawn="1"/>
        </p:nvSpPr>
        <p:spPr>
          <a:xfrm>
            <a:off x="2504" y="6408657"/>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t>2025 Annual TracCloud Conference</a:t>
            </a:r>
          </a:p>
        </p:txBody>
      </p:sp>
      <p:sp>
        <p:nvSpPr>
          <p:cNvPr id="2" name="Title Placeholder 1"/>
          <p:cNvSpPr>
            <a:spLocks noGrp="1"/>
          </p:cNvSpPr>
          <p:nvPr>
            <p:ph type="title"/>
          </p:nvPr>
        </p:nvSpPr>
        <p:spPr>
          <a:xfrm>
            <a:off x="971550" y="546100"/>
            <a:ext cx="7200900" cy="9779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1550" y="1828800"/>
            <a:ext cx="72009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7129" y="6419462"/>
            <a:ext cx="1013537" cy="238902"/>
          </a:xfrm>
          <a:prstGeom prst="rect">
            <a:avLst/>
          </a:prstGeom>
        </p:spPr>
        <p:txBody>
          <a:bodyPr vert="horz" lIns="91440" tIns="45720" rIns="91440" bIns="45720" rtlCol="0" anchor="ctr"/>
          <a:lstStyle>
            <a:lvl1pPr algn="r">
              <a:defRPr sz="1100">
                <a:solidFill>
                  <a:schemeClr val="bg1"/>
                </a:solidFill>
              </a:defRPr>
            </a:lvl1pPr>
          </a:lstStyle>
          <a:p>
            <a:fld id="{C8B93266-8FB4-430B-8AE3-3A53F50E1A0B}" type="datetime1">
              <a:rPr lang="en-US" smtClean="0"/>
              <a:pPr/>
              <a:t>3/24/2025</a:t>
            </a:fld>
            <a:endParaRPr lang="en-US" dirty="0"/>
          </a:p>
        </p:txBody>
      </p:sp>
      <p:sp>
        <p:nvSpPr>
          <p:cNvPr id="6" name="Slide Number Placeholder 5"/>
          <p:cNvSpPr>
            <a:spLocks noGrp="1"/>
          </p:cNvSpPr>
          <p:nvPr>
            <p:ph type="sldNum" sz="quarter" idx="4"/>
          </p:nvPr>
        </p:nvSpPr>
        <p:spPr>
          <a:xfrm>
            <a:off x="7648770" y="6419462"/>
            <a:ext cx="523681" cy="238902"/>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pic>
        <p:nvPicPr>
          <p:cNvPr id="5" name="Picture 4">
            <a:extLst>
              <a:ext uri="{FF2B5EF4-FFF2-40B4-BE49-F238E27FC236}">
                <a16:creationId xmlns:a16="http://schemas.microsoft.com/office/drawing/2014/main" id="{581D2970-86ED-C62A-75F1-95542766E714}"/>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p:titleStyle>
    <p:body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10"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2817" y="1237526"/>
            <a:ext cx="6798365" cy="2320090"/>
          </a:xfrm>
        </p:spPr>
        <p:txBody>
          <a:bodyPr anchor="ctr">
            <a:normAutofit/>
          </a:bodyPr>
          <a:lstStyle/>
          <a:p>
            <a:pPr algn="ctr"/>
            <a:r>
              <a:rPr lang="en-US" sz="5400" dirty="0">
                <a:solidFill>
                  <a:srgbClr val="8D182B"/>
                </a:solidFill>
              </a:rPr>
              <a:t>From Batch Visits to Workshops</a:t>
            </a:r>
          </a:p>
        </p:txBody>
      </p:sp>
      <p:sp>
        <p:nvSpPr>
          <p:cNvPr id="3" name="Subtitle 2"/>
          <p:cNvSpPr>
            <a:spLocks noGrp="1"/>
          </p:cNvSpPr>
          <p:nvPr>
            <p:ph type="subTitle" idx="1"/>
          </p:nvPr>
        </p:nvSpPr>
        <p:spPr>
          <a:xfrm>
            <a:off x="3298299" y="4096911"/>
            <a:ext cx="2547399" cy="327261"/>
          </a:xfrm>
        </p:spPr>
        <p:txBody>
          <a:bodyPr anchor="ctr">
            <a:noAutofit/>
          </a:bodyPr>
          <a:lstStyle/>
          <a:p>
            <a:pPr algn="ctr"/>
            <a:r>
              <a:rPr lang="en-US" sz="1800" dirty="0">
                <a:solidFill>
                  <a:srgbClr val="8D182B"/>
                </a:solidFill>
              </a:rPr>
              <a:t>Erick Martinez</a:t>
            </a:r>
          </a:p>
        </p:txBody>
      </p:sp>
      <p:sp>
        <p:nvSpPr>
          <p:cNvPr id="4" name="Subtitle 2">
            <a:extLst>
              <a:ext uri="{FF2B5EF4-FFF2-40B4-BE49-F238E27FC236}">
                <a16:creationId xmlns:a16="http://schemas.microsoft.com/office/drawing/2014/main" id="{53A695C4-36C8-23AD-8FAE-578439BC9E64}"/>
              </a:ext>
            </a:extLst>
          </p:cNvPr>
          <p:cNvSpPr txBox="1">
            <a:spLocks/>
          </p:cNvSpPr>
          <p:nvPr/>
        </p:nvSpPr>
        <p:spPr>
          <a:xfrm>
            <a:off x="2446642" y="3557616"/>
            <a:ext cx="4250716" cy="530349"/>
          </a:xfrm>
          <a:prstGeom prst="rect">
            <a:avLst/>
          </a:prstGeom>
        </p:spPr>
        <p:txBody>
          <a:bodyPr vert="horz" lIns="91440" tIns="45720" rIns="91440" bIns="45720" rtlCol="0" anchor="ctr">
            <a:noAutofit/>
          </a:bodyPr>
          <a:lstStyle>
            <a:lvl1pPr marL="0" indent="0" algn="l" defTabSz="914377" rtl="0" eaLnBrk="1" latinLnBrk="0" hangingPunct="1">
              <a:lnSpc>
                <a:spcPct val="90000"/>
              </a:lnSpc>
              <a:spcBef>
                <a:spcPts val="0"/>
              </a:spcBef>
              <a:buClr>
                <a:schemeClr val="accent1"/>
              </a:buClr>
              <a:buFont typeface="Arial" pitchFamily="34" charset="0"/>
              <a:buNone/>
              <a:defRPr sz="2000" b="1" kern="1200" cap="all" baseline="0">
                <a:solidFill>
                  <a:schemeClr val="accent1">
                    <a:lumMod val="75000"/>
                  </a:schemeClr>
                </a:solidFill>
                <a:effectLst/>
                <a:latin typeface="+mn-lt"/>
                <a:ea typeface="+mn-ea"/>
                <a:cs typeface="+mn-cs"/>
              </a:defRPr>
            </a:lvl1pPr>
            <a:lvl2pPr marL="457189" indent="0" algn="ctr" defTabSz="914377" rtl="0" eaLnBrk="1" latinLnBrk="0" hangingPunct="1">
              <a:lnSpc>
                <a:spcPct val="90000"/>
              </a:lnSpc>
              <a:spcBef>
                <a:spcPts val="1000"/>
              </a:spcBef>
              <a:buClr>
                <a:schemeClr val="accent1"/>
              </a:buClr>
              <a:buFont typeface="Arial"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800"/>
              </a:spcBef>
              <a:buClr>
                <a:schemeClr val="accent1"/>
              </a:buClr>
              <a:buFont typeface="Arial"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9pPr>
          </a:lstStyle>
          <a:p>
            <a:pPr algn="ctr"/>
            <a:r>
              <a:rPr lang="en-US" sz="1800" dirty="0">
                <a:solidFill>
                  <a:srgbClr val="8D182B"/>
                </a:solidFill>
              </a:rPr>
              <a:t>Optimizing Student Tracking in </a:t>
            </a:r>
            <a:r>
              <a:rPr lang="en-US" sz="1800" dirty="0" err="1">
                <a:solidFill>
                  <a:srgbClr val="8D182B"/>
                </a:solidFill>
              </a:rPr>
              <a:t>TracCloud</a:t>
            </a:r>
            <a:endParaRPr lang="en-US" sz="1800" dirty="0">
              <a:solidFill>
                <a:srgbClr val="8D182B"/>
              </a:solidFill>
            </a:endParaRPr>
          </a:p>
        </p:txBody>
      </p:sp>
    </p:spTree>
    <p:extLst>
      <p:ext uri="{BB962C8B-B14F-4D97-AF65-F5344CB8AC3E}">
        <p14:creationId xmlns:p14="http://schemas.microsoft.com/office/powerpoint/2010/main" val="35322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676" y="755374"/>
            <a:ext cx="3894648" cy="683812"/>
          </a:xfrm>
        </p:spPr>
        <p:txBody>
          <a:bodyPr anchor="ctr"/>
          <a:lstStyle/>
          <a:p>
            <a:pPr algn="ctr"/>
            <a:r>
              <a:rPr lang="en-US" dirty="0"/>
              <a:t>New Features</a:t>
            </a:r>
          </a:p>
        </p:txBody>
      </p:sp>
      <p:sp>
        <p:nvSpPr>
          <p:cNvPr id="3" name="Content Placeholder 2"/>
          <p:cNvSpPr>
            <a:spLocks noGrp="1"/>
          </p:cNvSpPr>
          <p:nvPr>
            <p:ph idx="1"/>
          </p:nvPr>
        </p:nvSpPr>
        <p:spPr>
          <a:xfrm>
            <a:off x="971550" y="1828800"/>
            <a:ext cx="7200900" cy="3291840"/>
          </a:xfrm>
        </p:spPr>
        <p:txBody>
          <a:bodyPr anchor="ctr"/>
          <a:lstStyle/>
          <a:p>
            <a:r>
              <a:rPr lang="en-US" dirty="0"/>
              <a:t>Confirmation/Cancellation/reminder emails for Workshops</a:t>
            </a:r>
          </a:p>
          <a:p>
            <a:r>
              <a:rPr lang="en-US" dirty="0"/>
              <a:t>Updated Workshops roster listing</a:t>
            </a:r>
          </a:p>
          <a:p>
            <a:r>
              <a:rPr lang="en-US" dirty="0"/>
              <a:t>New option to create a QR code and link for students to self-enroll in a workshop</a:t>
            </a:r>
          </a:p>
          <a:p>
            <a:r>
              <a:rPr lang="en-US" dirty="0"/>
              <a:t>Student Maximum Enrollment</a:t>
            </a:r>
          </a:p>
          <a:p>
            <a:r>
              <a:rPr lang="en-US" dirty="0"/>
              <a:t>New Workshop Reports</a:t>
            </a:r>
          </a:p>
        </p:txBody>
      </p:sp>
    </p:spTree>
    <p:extLst>
      <p:ext uri="{BB962C8B-B14F-4D97-AF65-F5344CB8AC3E}">
        <p14:creationId xmlns:p14="http://schemas.microsoft.com/office/powerpoint/2010/main" val="14246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4322-368D-FF5D-B5B4-6E9D230D3D4A}"/>
              </a:ext>
            </a:extLst>
          </p:cNvPr>
          <p:cNvSpPr>
            <a:spLocks noGrp="1"/>
          </p:cNvSpPr>
          <p:nvPr>
            <p:ph type="title"/>
          </p:nvPr>
        </p:nvSpPr>
        <p:spPr>
          <a:xfrm>
            <a:off x="3023483" y="914400"/>
            <a:ext cx="3097033" cy="585745"/>
          </a:xfrm>
        </p:spPr>
        <p:txBody>
          <a:bodyPr anchor="ctr"/>
          <a:lstStyle/>
          <a:p>
            <a:pPr algn="ctr"/>
            <a:r>
              <a:rPr lang="en-US" dirty="0"/>
              <a:t>Workshops</a:t>
            </a:r>
          </a:p>
        </p:txBody>
      </p:sp>
      <p:sp>
        <p:nvSpPr>
          <p:cNvPr id="3" name="Content Placeholder 2">
            <a:extLst>
              <a:ext uri="{FF2B5EF4-FFF2-40B4-BE49-F238E27FC236}">
                <a16:creationId xmlns:a16="http://schemas.microsoft.com/office/drawing/2014/main" id="{E1A12AD2-27D4-86C6-D63F-9D1DF2E7AE49}"/>
              </a:ext>
            </a:extLst>
          </p:cNvPr>
          <p:cNvSpPr>
            <a:spLocks noGrp="1"/>
          </p:cNvSpPr>
          <p:nvPr>
            <p:ph idx="1"/>
          </p:nvPr>
        </p:nvSpPr>
        <p:spPr>
          <a:xfrm>
            <a:off x="1920033" y="1500145"/>
            <a:ext cx="5303931" cy="2912829"/>
          </a:xfrm>
        </p:spPr>
        <p:txBody>
          <a:bodyPr anchor="ctr"/>
          <a:lstStyle/>
          <a:p>
            <a:r>
              <a:rPr lang="en-US" dirty="0"/>
              <a:t>Track student enrollment and attendance for large sessions</a:t>
            </a:r>
          </a:p>
          <a:p>
            <a:r>
              <a:rPr lang="en-US" dirty="0"/>
              <a:t>Who can access and manage Workshops?</a:t>
            </a:r>
          </a:p>
          <a:p>
            <a:r>
              <a:rPr lang="en-US" dirty="0"/>
              <a:t>Creating a new Workshop</a:t>
            </a:r>
          </a:p>
          <a:p>
            <a:endParaRPr lang="en-US" dirty="0"/>
          </a:p>
        </p:txBody>
      </p:sp>
      <p:pic>
        <p:nvPicPr>
          <p:cNvPr id="5" name="Picture 4">
            <a:extLst>
              <a:ext uri="{FF2B5EF4-FFF2-40B4-BE49-F238E27FC236}">
                <a16:creationId xmlns:a16="http://schemas.microsoft.com/office/drawing/2014/main" id="{BB67F07C-0EDA-1283-9191-E15E9534C3CF}"/>
              </a:ext>
            </a:extLst>
          </p:cNvPr>
          <p:cNvPicPr>
            <a:picLocks noChangeAspect="1"/>
          </p:cNvPicPr>
          <p:nvPr/>
        </p:nvPicPr>
        <p:blipFill>
          <a:blip r:embed="rId2"/>
          <a:stretch>
            <a:fillRect/>
          </a:stretch>
        </p:blipFill>
        <p:spPr>
          <a:xfrm>
            <a:off x="1920033" y="3640674"/>
            <a:ext cx="5303931" cy="2716090"/>
          </a:xfrm>
          <a:prstGeom prst="rect">
            <a:avLst/>
          </a:prstGeom>
        </p:spPr>
      </p:pic>
    </p:spTree>
    <p:extLst>
      <p:ext uri="{BB962C8B-B14F-4D97-AF65-F5344CB8AC3E}">
        <p14:creationId xmlns:p14="http://schemas.microsoft.com/office/powerpoint/2010/main" val="2491855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EBECF-B618-275F-D922-CC5834B590D8}"/>
              </a:ext>
            </a:extLst>
          </p:cNvPr>
          <p:cNvSpPr>
            <a:spLocks noGrp="1"/>
          </p:cNvSpPr>
          <p:nvPr>
            <p:ph type="title"/>
          </p:nvPr>
        </p:nvSpPr>
        <p:spPr>
          <a:xfrm>
            <a:off x="2497455" y="652007"/>
            <a:ext cx="4149090" cy="720918"/>
          </a:xfrm>
        </p:spPr>
        <p:txBody>
          <a:bodyPr anchor="ctr"/>
          <a:lstStyle/>
          <a:p>
            <a:pPr algn="ctr"/>
            <a:r>
              <a:rPr lang="en-US" dirty="0"/>
              <a:t>Enroll Students</a:t>
            </a:r>
          </a:p>
        </p:txBody>
      </p:sp>
      <p:sp>
        <p:nvSpPr>
          <p:cNvPr id="3" name="Content Placeholder 2">
            <a:extLst>
              <a:ext uri="{FF2B5EF4-FFF2-40B4-BE49-F238E27FC236}">
                <a16:creationId xmlns:a16="http://schemas.microsoft.com/office/drawing/2014/main" id="{B310D383-866F-DD9E-33FD-062C66FDC3C6}"/>
              </a:ext>
            </a:extLst>
          </p:cNvPr>
          <p:cNvSpPr>
            <a:spLocks noGrp="1"/>
          </p:cNvSpPr>
          <p:nvPr>
            <p:ph idx="1"/>
          </p:nvPr>
        </p:nvSpPr>
        <p:spPr>
          <a:xfrm>
            <a:off x="383650" y="1373704"/>
            <a:ext cx="8376700" cy="2857168"/>
          </a:xfrm>
        </p:spPr>
        <p:txBody>
          <a:bodyPr anchor="ctr">
            <a:normAutofit/>
          </a:bodyPr>
          <a:lstStyle/>
          <a:p>
            <a:r>
              <a:rPr lang="en-US" dirty="0"/>
              <a:t>Staff can enroll Students through the Workshop roster</a:t>
            </a:r>
          </a:p>
          <a:p>
            <a:r>
              <a:rPr lang="en-US" dirty="0"/>
              <a:t>Student Enrollment is filtered based on the Workshops assigned Subject/Course/Section</a:t>
            </a:r>
          </a:p>
          <a:p>
            <a:r>
              <a:rPr lang="en-US" dirty="0"/>
              <a:t>Enrollment can be further restricted to Students assigned to a selected list.</a:t>
            </a:r>
          </a:p>
          <a:p>
            <a:r>
              <a:rPr lang="en-US" dirty="0"/>
              <a:t>A QR code and link can be created for Students to self-enroll into a Workshop</a:t>
            </a:r>
          </a:p>
        </p:txBody>
      </p:sp>
      <p:pic>
        <p:nvPicPr>
          <p:cNvPr id="10" name="Picture 9">
            <a:extLst>
              <a:ext uri="{FF2B5EF4-FFF2-40B4-BE49-F238E27FC236}">
                <a16:creationId xmlns:a16="http://schemas.microsoft.com/office/drawing/2014/main" id="{8FE36144-F3CD-D912-CC2A-B587A9938F19}"/>
              </a:ext>
            </a:extLst>
          </p:cNvPr>
          <p:cNvPicPr>
            <a:picLocks noChangeAspect="1"/>
          </p:cNvPicPr>
          <p:nvPr/>
        </p:nvPicPr>
        <p:blipFill>
          <a:blip r:embed="rId2"/>
          <a:stretch>
            <a:fillRect/>
          </a:stretch>
        </p:blipFill>
        <p:spPr>
          <a:xfrm>
            <a:off x="2518575" y="3933889"/>
            <a:ext cx="4106849" cy="2421818"/>
          </a:xfrm>
          <a:prstGeom prst="rect">
            <a:avLst/>
          </a:prstGeom>
        </p:spPr>
      </p:pic>
    </p:spTree>
    <p:extLst>
      <p:ext uri="{BB962C8B-B14F-4D97-AF65-F5344CB8AC3E}">
        <p14:creationId xmlns:p14="http://schemas.microsoft.com/office/powerpoint/2010/main" val="3000743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2E377-B198-4356-EE09-C5B0F06740C3}"/>
              </a:ext>
            </a:extLst>
          </p:cNvPr>
          <p:cNvSpPr>
            <a:spLocks noGrp="1"/>
          </p:cNvSpPr>
          <p:nvPr>
            <p:ph type="title"/>
          </p:nvPr>
        </p:nvSpPr>
        <p:spPr>
          <a:xfrm>
            <a:off x="2188969" y="723568"/>
            <a:ext cx="4766061" cy="755375"/>
          </a:xfrm>
        </p:spPr>
        <p:txBody>
          <a:bodyPr anchor="ctr"/>
          <a:lstStyle/>
          <a:p>
            <a:pPr algn="ctr"/>
            <a:r>
              <a:rPr lang="en-US" dirty="0"/>
              <a:t>Managing workshop</a:t>
            </a:r>
          </a:p>
        </p:txBody>
      </p:sp>
      <p:sp>
        <p:nvSpPr>
          <p:cNvPr id="3" name="Content Placeholder 2">
            <a:extLst>
              <a:ext uri="{FF2B5EF4-FFF2-40B4-BE49-F238E27FC236}">
                <a16:creationId xmlns:a16="http://schemas.microsoft.com/office/drawing/2014/main" id="{635FB6FE-25E7-61A0-139F-BF0DB18D241E}"/>
              </a:ext>
            </a:extLst>
          </p:cNvPr>
          <p:cNvSpPr>
            <a:spLocks noGrp="1"/>
          </p:cNvSpPr>
          <p:nvPr>
            <p:ph idx="1"/>
          </p:nvPr>
        </p:nvSpPr>
        <p:spPr>
          <a:xfrm>
            <a:off x="95416" y="1399431"/>
            <a:ext cx="4476583" cy="4655488"/>
          </a:xfrm>
        </p:spPr>
        <p:txBody>
          <a:bodyPr anchor="ctr"/>
          <a:lstStyle/>
          <a:p>
            <a:r>
              <a:rPr lang="en-US" dirty="0"/>
              <a:t>Students enrolled into the Workshop will be added to the Workshop Roster</a:t>
            </a:r>
          </a:p>
          <a:p>
            <a:r>
              <a:rPr lang="en-US" dirty="0"/>
              <a:t>Manage the Status for Students enrolled in a Workshop from the Workshop Roster.</a:t>
            </a:r>
          </a:p>
          <a:p>
            <a:r>
              <a:rPr lang="en-US" dirty="0"/>
              <a:t>Send an email to students who have enrolled in a Workshop, either based on their status or by selecting specific individuals</a:t>
            </a:r>
          </a:p>
        </p:txBody>
      </p:sp>
      <p:pic>
        <p:nvPicPr>
          <p:cNvPr id="7" name="Picture 6">
            <a:extLst>
              <a:ext uri="{FF2B5EF4-FFF2-40B4-BE49-F238E27FC236}">
                <a16:creationId xmlns:a16="http://schemas.microsoft.com/office/drawing/2014/main" id="{EBB75676-D77E-D1ED-8191-A1FF7918A1A0}"/>
              </a:ext>
            </a:extLst>
          </p:cNvPr>
          <p:cNvPicPr>
            <a:picLocks noChangeAspect="1"/>
          </p:cNvPicPr>
          <p:nvPr/>
        </p:nvPicPr>
        <p:blipFill>
          <a:blip r:embed="rId2"/>
          <a:stretch>
            <a:fillRect/>
          </a:stretch>
        </p:blipFill>
        <p:spPr>
          <a:xfrm>
            <a:off x="4571999" y="2387380"/>
            <a:ext cx="4434937" cy="2679590"/>
          </a:xfrm>
          <a:prstGeom prst="rect">
            <a:avLst/>
          </a:prstGeom>
        </p:spPr>
      </p:pic>
    </p:spTree>
    <p:extLst>
      <p:ext uri="{BB962C8B-B14F-4D97-AF65-F5344CB8AC3E}">
        <p14:creationId xmlns:p14="http://schemas.microsoft.com/office/powerpoint/2010/main" val="2603091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C2996-A609-AA48-511C-4EEB519D3147}"/>
              </a:ext>
            </a:extLst>
          </p:cNvPr>
          <p:cNvSpPr>
            <a:spLocks noGrp="1"/>
          </p:cNvSpPr>
          <p:nvPr>
            <p:ph type="title"/>
          </p:nvPr>
        </p:nvSpPr>
        <p:spPr>
          <a:xfrm>
            <a:off x="2354331" y="763326"/>
            <a:ext cx="4435337" cy="816334"/>
          </a:xfrm>
        </p:spPr>
        <p:txBody>
          <a:bodyPr anchor="ctr"/>
          <a:lstStyle/>
          <a:p>
            <a:pPr algn="ctr"/>
            <a:r>
              <a:rPr lang="en-US" dirty="0"/>
              <a:t>Workshop Emails</a:t>
            </a:r>
          </a:p>
        </p:txBody>
      </p:sp>
      <p:sp>
        <p:nvSpPr>
          <p:cNvPr id="3" name="Content Placeholder 2">
            <a:extLst>
              <a:ext uri="{FF2B5EF4-FFF2-40B4-BE49-F238E27FC236}">
                <a16:creationId xmlns:a16="http://schemas.microsoft.com/office/drawing/2014/main" id="{B1B524DC-F6DB-4361-CBA8-134DB3910FE6}"/>
              </a:ext>
            </a:extLst>
          </p:cNvPr>
          <p:cNvSpPr>
            <a:spLocks noGrp="1"/>
          </p:cNvSpPr>
          <p:nvPr>
            <p:ph idx="1"/>
          </p:nvPr>
        </p:nvSpPr>
        <p:spPr>
          <a:xfrm>
            <a:off x="971549" y="1579660"/>
            <a:ext cx="7200900" cy="2976437"/>
          </a:xfrm>
        </p:spPr>
        <p:txBody>
          <a:bodyPr anchor="ctr"/>
          <a:lstStyle/>
          <a:p>
            <a:r>
              <a:rPr lang="en-US" dirty="0"/>
              <a:t>Workshop emails can be sent when a student is enrolled to a workshop, removed from the workshop (canceled), and as a reminder the night before or morning of the Workshop</a:t>
            </a:r>
          </a:p>
          <a:p>
            <a:r>
              <a:rPr lang="en-US" dirty="0"/>
              <a:t>Workshop emails can be edited within each Profile</a:t>
            </a:r>
          </a:p>
          <a:p>
            <a:r>
              <a:rPr lang="en-US" dirty="0"/>
              <a:t>Assign a Profile under the Workshop Options in order to send out Workshop Emails to Students.</a:t>
            </a:r>
          </a:p>
          <a:p>
            <a:endParaRPr lang="en-US" dirty="0"/>
          </a:p>
        </p:txBody>
      </p:sp>
      <p:pic>
        <p:nvPicPr>
          <p:cNvPr id="5" name="Picture 4">
            <a:extLst>
              <a:ext uri="{FF2B5EF4-FFF2-40B4-BE49-F238E27FC236}">
                <a16:creationId xmlns:a16="http://schemas.microsoft.com/office/drawing/2014/main" id="{191DD644-9930-BE15-9ED6-CE29DE9BC08A}"/>
              </a:ext>
            </a:extLst>
          </p:cNvPr>
          <p:cNvPicPr>
            <a:picLocks noChangeAspect="1"/>
          </p:cNvPicPr>
          <p:nvPr/>
        </p:nvPicPr>
        <p:blipFill>
          <a:blip r:embed="rId2"/>
          <a:stretch>
            <a:fillRect/>
          </a:stretch>
        </p:blipFill>
        <p:spPr>
          <a:xfrm>
            <a:off x="1439185" y="4035847"/>
            <a:ext cx="6265628" cy="2058827"/>
          </a:xfrm>
          <a:prstGeom prst="rect">
            <a:avLst/>
          </a:prstGeom>
        </p:spPr>
      </p:pic>
    </p:spTree>
    <p:extLst>
      <p:ext uri="{BB962C8B-B14F-4D97-AF65-F5344CB8AC3E}">
        <p14:creationId xmlns:p14="http://schemas.microsoft.com/office/powerpoint/2010/main" val="327821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7CBE2-3D1E-5532-5DA9-3AB7DED9B767}"/>
              </a:ext>
            </a:extLst>
          </p:cNvPr>
          <p:cNvSpPr>
            <a:spLocks noGrp="1"/>
          </p:cNvSpPr>
          <p:nvPr>
            <p:ph type="title"/>
          </p:nvPr>
        </p:nvSpPr>
        <p:spPr>
          <a:xfrm>
            <a:off x="2449001" y="747422"/>
            <a:ext cx="4265129" cy="871993"/>
          </a:xfrm>
        </p:spPr>
        <p:txBody>
          <a:bodyPr anchor="ctr"/>
          <a:lstStyle/>
          <a:p>
            <a:pPr algn="ctr"/>
            <a:r>
              <a:rPr lang="en-US" dirty="0"/>
              <a:t>Workshop Reports</a:t>
            </a:r>
          </a:p>
        </p:txBody>
      </p:sp>
      <p:sp>
        <p:nvSpPr>
          <p:cNvPr id="3" name="Content Placeholder 2">
            <a:extLst>
              <a:ext uri="{FF2B5EF4-FFF2-40B4-BE49-F238E27FC236}">
                <a16:creationId xmlns:a16="http://schemas.microsoft.com/office/drawing/2014/main" id="{358C3FA3-19BC-D61B-C322-10CDC8D4A61B}"/>
              </a:ext>
            </a:extLst>
          </p:cNvPr>
          <p:cNvSpPr>
            <a:spLocks noGrp="1"/>
          </p:cNvSpPr>
          <p:nvPr>
            <p:ph idx="1"/>
          </p:nvPr>
        </p:nvSpPr>
        <p:spPr>
          <a:xfrm>
            <a:off x="306870" y="1619415"/>
            <a:ext cx="4265130" cy="2531166"/>
          </a:xfrm>
        </p:spPr>
        <p:txBody>
          <a:bodyPr anchor="ctr"/>
          <a:lstStyle/>
          <a:p>
            <a:r>
              <a:rPr lang="en-US" dirty="0"/>
              <a:t>Student Workshops Attendance</a:t>
            </a:r>
          </a:p>
          <a:p>
            <a:r>
              <a:rPr lang="en-US" dirty="0"/>
              <a:t>Workshops Overview</a:t>
            </a:r>
          </a:p>
          <a:p>
            <a:r>
              <a:rPr lang="en-US" dirty="0"/>
              <a:t>Workshops Roster</a:t>
            </a:r>
          </a:p>
        </p:txBody>
      </p:sp>
      <p:pic>
        <p:nvPicPr>
          <p:cNvPr id="9" name="Picture 8">
            <a:extLst>
              <a:ext uri="{FF2B5EF4-FFF2-40B4-BE49-F238E27FC236}">
                <a16:creationId xmlns:a16="http://schemas.microsoft.com/office/drawing/2014/main" id="{4471CDCB-81F7-7A37-E492-B7BBDF1ECE85}"/>
              </a:ext>
            </a:extLst>
          </p:cNvPr>
          <p:cNvPicPr>
            <a:picLocks noChangeAspect="1"/>
          </p:cNvPicPr>
          <p:nvPr/>
        </p:nvPicPr>
        <p:blipFill>
          <a:blip r:embed="rId2"/>
          <a:stretch>
            <a:fillRect/>
          </a:stretch>
        </p:blipFill>
        <p:spPr>
          <a:xfrm>
            <a:off x="4581565" y="3963348"/>
            <a:ext cx="4508390" cy="2365514"/>
          </a:xfrm>
          <a:prstGeom prst="rect">
            <a:avLst/>
          </a:prstGeom>
        </p:spPr>
      </p:pic>
      <p:pic>
        <p:nvPicPr>
          <p:cNvPr id="5" name="Picture 4">
            <a:extLst>
              <a:ext uri="{FF2B5EF4-FFF2-40B4-BE49-F238E27FC236}">
                <a16:creationId xmlns:a16="http://schemas.microsoft.com/office/drawing/2014/main" id="{2DD55BA8-FE8F-5C55-1ACD-81F1C8FF5678}"/>
              </a:ext>
            </a:extLst>
          </p:cNvPr>
          <p:cNvPicPr>
            <a:picLocks noChangeAspect="1"/>
          </p:cNvPicPr>
          <p:nvPr/>
        </p:nvPicPr>
        <p:blipFill>
          <a:blip r:embed="rId3"/>
          <a:stretch>
            <a:fillRect/>
          </a:stretch>
        </p:blipFill>
        <p:spPr>
          <a:xfrm>
            <a:off x="4572000" y="2450703"/>
            <a:ext cx="4428877" cy="868589"/>
          </a:xfrm>
          <a:prstGeom prst="rect">
            <a:avLst/>
          </a:prstGeom>
        </p:spPr>
      </p:pic>
    </p:spTree>
    <p:extLst>
      <p:ext uri="{BB962C8B-B14F-4D97-AF65-F5344CB8AC3E}">
        <p14:creationId xmlns:p14="http://schemas.microsoft.com/office/powerpoint/2010/main" val="771715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CE5E7-3AD6-C1D1-C486-887A28014E1D}"/>
              </a:ext>
            </a:extLst>
          </p:cNvPr>
          <p:cNvSpPr>
            <a:spLocks noGrp="1"/>
          </p:cNvSpPr>
          <p:nvPr>
            <p:ph type="title"/>
          </p:nvPr>
        </p:nvSpPr>
        <p:spPr>
          <a:xfrm>
            <a:off x="3133557" y="755374"/>
            <a:ext cx="2876881" cy="720918"/>
          </a:xfrm>
        </p:spPr>
        <p:txBody>
          <a:bodyPr anchor="ctr"/>
          <a:lstStyle/>
          <a:p>
            <a:pPr algn="ctr"/>
            <a:r>
              <a:rPr lang="en-US" dirty="0"/>
              <a:t>Batch Visits</a:t>
            </a:r>
          </a:p>
        </p:txBody>
      </p:sp>
      <p:sp>
        <p:nvSpPr>
          <p:cNvPr id="3" name="Content Placeholder 2">
            <a:extLst>
              <a:ext uri="{FF2B5EF4-FFF2-40B4-BE49-F238E27FC236}">
                <a16:creationId xmlns:a16="http://schemas.microsoft.com/office/drawing/2014/main" id="{8BAD9ADF-BC30-99CC-99D9-08F3A4ABD2DC}"/>
              </a:ext>
            </a:extLst>
          </p:cNvPr>
          <p:cNvSpPr>
            <a:spLocks noGrp="1"/>
          </p:cNvSpPr>
          <p:nvPr>
            <p:ph idx="1"/>
          </p:nvPr>
        </p:nvSpPr>
        <p:spPr>
          <a:xfrm>
            <a:off x="1105975" y="1476292"/>
            <a:ext cx="6932047" cy="1741336"/>
          </a:xfrm>
        </p:spPr>
        <p:txBody>
          <a:bodyPr anchor="ctr"/>
          <a:lstStyle/>
          <a:p>
            <a:r>
              <a:rPr lang="en-US" dirty="0"/>
              <a:t>Batch Visits allow you to record visits for multiple students at once. While commonly used for SI sessions and workshops, this feature is not limited to those purposes. You can access this feature under Attendance &gt; Batch Visits.</a:t>
            </a:r>
          </a:p>
        </p:txBody>
      </p:sp>
      <p:pic>
        <p:nvPicPr>
          <p:cNvPr id="5" name="Picture 4">
            <a:extLst>
              <a:ext uri="{FF2B5EF4-FFF2-40B4-BE49-F238E27FC236}">
                <a16:creationId xmlns:a16="http://schemas.microsoft.com/office/drawing/2014/main" id="{7970282A-C644-4550-E8B7-4C23E5651033}"/>
              </a:ext>
            </a:extLst>
          </p:cNvPr>
          <p:cNvPicPr>
            <a:picLocks noChangeAspect="1"/>
          </p:cNvPicPr>
          <p:nvPr/>
        </p:nvPicPr>
        <p:blipFill>
          <a:blip r:embed="rId2"/>
          <a:stretch>
            <a:fillRect/>
          </a:stretch>
        </p:blipFill>
        <p:spPr>
          <a:xfrm>
            <a:off x="1852651" y="3217628"/>
            <a:ext cx="5438692" cy="2590684"/>
          </a:xfrm>
          <a:prstGeom prst="rect">
            <a:avLst/>
          </a:prstGeom>
        </p:spPr>
      </p:pic>
    </p:spTree>
    <p:extLst>
      <p:ext uri="{BB962C8B-B14F-4D97-AF65-F5344CB8AC3E}">
        <p14:creationId xmlns:p14="http://schemas.microsoft.com/office/powerpoint/2010/main" val="356877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C53FB-69F4-B26E-5DCA-62B5BF4A57BE}"/>
              </a:ext>
            </a:extLst>
          </p:cNvPr>
          <p:cNvSpPr>
            <a:spLocks noGrp="1"/>
          </p:cNvSpPr>
          <p:nvPr>
            <p:ph type="title"/>
          </p:nvPr>
        </p:nvSpPr>
        <p:spPr/>
        <p:txBody>
          <a:bodyPr/>
          <a:lstStyle/>
          <a:p>
            <a:r>
              <a:rPr lang="en-US" dirty="0"/>
              <a:t>Permission Group Settings</a:t>
            </a:r>
          </a:p>
        </p:txBody>
      </p:sp>
      <p:sp>
        <p:nvSpPr>
          <p:cNvPr id="3" name="Content Placeholder 2">
            <a:extLst>
              <a:ext uri="{FF2B5EF4-FFF2-40B4-BE49-F238E27FC236}">
                <a16:creationId xmlns:a16="http://schemas.microsoft.com/office/drawing/2014/main" id="{95E9581E-21E1-D8CA-526A-39F412833AA6}"/>
              </a:ext>
            </a:extLst>
          </p:cNvPr>
          <p:cNvSpPr>
            <a:spLocks noGrp="1"/>
          </p:cNvSpPr>
          <p:nvPr>
            <p:ph idx="1"/>
          </p:nvPr>
        </p:nvSpPr>
        <p:spPr/>
        <p:txBody>
          <a:bodyPr/>
          <a:lstStyle/>
          <a:p>
            <a:r>
              <a:rPr lang="en-US" dirty="0"/>
              <a:t>Who has access to creating Batch Visits?</a:t>
            </a:r>
          </a:p>
          <a:p>
            <a:pPr lvl="1"/>
            <a:r>
              <a:rPr lang="en-US" dirty="0"/>
              <a:t>Permission Groups with access to Logging Visits for Centers will be provided access to creating Batch Visits for the Centers the Group has access to</a:t>
            </a:r>
          </a:p>
          <a:p>
            <a:pPr lvl="1"/>
            <a:r>
              <a:rPr lang="en-US" dirty="0"/>
              <a:t>Admins can designate which Permission Groups are prevented from accessing Batch Visits under the Groups Student/Visit Tab.</a:t>
            </a:r>
          </a:p>
          <a:p>
            <a:pPr marL="365751" lvl="1" indent="0">
              <a:buNone/>
            </a:pPr>
            <a:endParaRPr lang="en-US" dirty="0"/>
          </a:p>
        </p:txBody>
      </p:sp>
      <p:pic>
        <p:nvPicPr>
          <p:cNvPr id="5" name="Picture 4">
            <a:extLst>
              <a:ext uri="{FF2B5EF4-FFF2-40B4-BE49-F238E27FC236}">
                <a16:creationId xmlns:a16="http://schemas.microsoft.com/office/drawing/2014/main" id="{845E04A0-5CF4-258E-B353-7B4A6F356CDB}"/>
              </a:ext>
            </a:extLst>
          </p:cNvPr>
          <p:cNvPicPr>
            <a:picLocks noChangeAspect="1"/>
          </p:cNvPicPr>
          <p:nvPr/>
        </p:nvPicPr>
        <p:blipFill>
          <a:blip r:embed="rId2"/>
          <a:stretch>
            <a:fillRect/>
          </a:stretch>
        </p:blipFill>
        <p:spPr>
          <a:xfrm>
            <a:off x="1745312" y="3793505"/>
            <a:ext cx="5653376" cy="2518395"/>
          </a:xfrm>
          <a:prstGeom prst="rect">
            <a:avLst/>
          </a:prstGeom>
        </p:spPr>
      </p:pic>
    </p:spTree>
    <p:extLst>
      <p:ext uri="{BB962C8B-B14F-4D97-AF65-F5344CB8AC3E}">
        <p14:creationId xmlns:p14="http://schemas.microsoft.com/office/powerpoint/2010/main" val="4020229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Line Business 16x9">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red line presentation (widescreen).potx" id="{8018D45A-0B59-4186-B046-1FF8092889B6}" vid="{86C2525B-C90B-4FD6-8D61-5E85FA833A06}"/>
    </a:ext>
  </a:extLst>
</a:theme>
</file>

<file path=ppt/theme/theme2.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red line presentation (widescreen)</Template>
  <TotalTime>1289</TotalTime>
  <Words>339</Words>
  <Application>Microsoft Office PowerPoint</Application>
  <PresentationFormat>On-screen Show (4:3)</PresentationFormat>
  <Paragraphs>36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Cambria</vt:lpstr>
      <vt:lpstr>Red Line Business 16x9</vt:lpstr>
      <vt:lpstr>From Batch Visits to Workshops</vt:lpstr>
      <vt:lpstr>New Features</vt:lpstr>
      <vt:lpstr>Workshops</vt:lpstr>
      <vt:lpstr>Enroll Students</vt:lpstr>
      <vt:lpstr>Managing workshop</vt:lpstr>
      <vt:lpstr>Workshop Emails</vt:lpstr>
      <vt:lpstr>Workshop Reports</vt:lpstr>
      <vt:lpstr>Batch Visits</vt:lpstr>
      <vt:lpstr>Permission Group Settings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iliana visser</dc:creator>
  <cp:lastModifiedBy>Erick S. Martinez</cp:lastModifiedBy>
  <cp:revision>24</cp:revision>
  <dcterms:created xsi:type="dcterms:W3CDTF">2021-11-08T16:00:51Z</dcterms:created>
  <dcterms:modified xsi:type="dcterms:W3CDTF">2025-03-24T22:30:29Z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