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58" r:id="rId4"/>
    <p:sldId id="266" r:id="rId5"/>
    <p:sldId id="267" r:id="rId6"/>
    <p:sldId id="268" r:id="rId7"/>
    <p:sldId id="261" r:id="rId8"/>
    <p:sldId id="269" r:id="rId9"/>
    <p:sldId id="263" r:id="rId10"/>
    <p:sldId id="270" r:id="rId11"/>
    <p:sldId id="271" r:id="rId12"/>
    <p:sldId id="264" r:id="rId13"/>
    <p:sldId id="265" r:id="rId14"/>
    <p:sldId id="272" r:id="rId15"/>
    <p:sldId id="275" r:id="rId16"/>
    <p:sldId id="274" r:id="rId17"/>
    <p:sldId id="276" r:id="rId18"/>
  </p:sldIdLst>
  <p:sldSz cx="18288000" cy="10287000"/>
  <p:notesSz cx="6858000" cy="9144000"/>
  <p:embeddedFontLst>
    <p:embeddedFont>
      <p:font typeface="Arimo Bold" panose="020B0604020202020204" charset="0"/>
      <p:regular r:id="rId20"/>
    </p:embeddedFont>
    <p:embeddedFont>
      <p:font typeface="Montaser Arabic Bold" panose="020B0604020202020204" charset="-78"/>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4596A-DB00-4CE4-A61B-4203D05B4C67}" type="datetimeFigureOut">
              <a:rPr lang="en-US" smtClean="0"/>
              <a:t>3/4/2026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B8D79-C959-4948-A558-ADEB20D0C01B}" type="slidenum">
              <a:rPr lang="en-US" smtClean="0"/>
              <a:t>‹#›</a:t>
            </a:fld>
            <a:endParaRPr lang="en-US"/>
          </a:p>
        </p:txBody>
      </p:sp>
    </p:spTree>
    <p:extLst>
      <p:ext uri="{BB962C8B-B14F-4D97-AF65-F5344CB8AC3E}">
        <p14:creationId xmlns:p14="http://schemas.microsoft.com/office/powerpoint/2010/main" val="4218742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B8D79-C959-4948-A558-ADEB20D0C01B}" type="slidenum">
              <a:rPr lang="en-US" smtClean="0"/>
              <a:t>5</a:t>
            </a:fld>
            <a:endParaRPr lang="en-US"/>
          </a:p>
        </p:txBody>
      </p:sp>
    </p:spTree>
    <p:extLst>
      <p:ext uri="{BB962C8B-B14F-4D97-AF65-F5344CB8AC3E}">
        <p14:creationId xmlns:p14="http://schemas.microsoft.com/office/powerpoint/2010/main" val="649186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FB71C-6D2F-6AF7-EFF6-144C43BA9A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DD45E-80A1-1F74-8C52-EB1B7E387F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2F72E1-E9A2-041C-CD80-754FE11344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F92850-3743-6A27-812B-E74A2FDC58D1}"/>
              </a:ext>
            </a:extLst>
          </p:cNvPr>
          <p:cNvSpPr>
            <a:spLocks noGrp="1"/>
          </p:cNvSpPr>
          <p:nvPr>
            <p:ph type="sldNum" sz="quarter" idx="5"/>
          </p:nvPr>
        </p:nvSpPr>
        <p:spPr/>
        <p:txBody>
          <a:bodyPr/>
          <a:lstStyle/>
          <a:p>
            <a:fld id="{686B8D79-C959-4948-A558-ADEB20D0C01B}" type="slidenum">
              <a:rPr lang="en-US" smtClean="0"/>
              <a:t>6</a:t>
            </a:fld>
            <a:endParaRPr lang="en-US"/>
          </a:p>
        </p:txBody>
      </p:sp>
    </p:spTree>
    <p:extLst>
      <p:ext uri="{BB962C8B-B14F-4D97-AF65-F5344CB8AC3E}">
        <p14:creationId xmlns:p14="http://schemas.microsoft.com/office/powerpoint/2010/main" val="2838338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dreamstime.com/glowing-learn-text-books-library-image309063068" TargetMode="Externa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hyperlink" Target="https://playbookpro.ru/photo/goodbye"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hyperlink" Target="mailto:helpdesk@go-redrock.com"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grpSp>
        <p:nvGrpSpPr>
          <p:cNvPr id="2" name="Group 2"/>
          <p:cNvGrpSpPr/>
          <p:nvPr/>
        </p:nvGrpSpPr>
        <p:grpSpPr>
          <a:xfrm>
            <a:off x="0" y="9462840"/>
            <a:ext cx="18288000" cy="845387"/>
            <a:chOff x="0" y="0"/>
            <a:chExt cx="4816593" cy="222653"/>
          </a:xfrm>
        </p:grpSpPr>
        <p:sp>
          <p:nvSpPr>
            <p:cNvPr id="3" name="Freeform 3"/>
            <p:cNvSpPr/>
            <p:nvPr/>
          </p:nvSpPr>
          <p:spPr>
            <a:xfrm>
              <a:off x="0" y="0"/>
              <a:ext cx="4816592" cy="222653"/>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sp>
        <p:sp>
          <p:nvSpPr>
            <p:cNvPr id="4" name="TextBox 4"/>
            <p:cNvSpPr txBox="1"/>
            <p:nvPr/>
          </p:nvSpPr>
          <p:spPr>
            <a:xfrm>
              <a:off x="0" y="-38100"/>
              <a:ext cx="4816593" cy="26075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flipH="1">
            <a:off x="11308831" y="-4970"/>
            <a:ext cx="6982301" cy="10313197"/>
          </a:xfrm>
          <a:custGeom>
            <a:avLst/>
            <a:gdLst/>
            <a:ahLst/>
            <a:cxnLst/>
            <a:rect l="l" t="t" r="r" b="b"/>
            <a:pathLst>
              <a:path w="6982301" h="10287000">
                <a:moveTo>
                  <a:pt x="6982301" y="0"/>
                </a:moveTo>
                <a:lnTo>
                  <a:pt x="0" y="0"/>
                </a:lnTo>
                <a:lnTo>
                  <a:pt x="0" y="10287000"/>
                </a:lnTo>
                <a:lnTo>
                  <a:pt x="6982301" y="10287000"/>
                </a:lnTo>
                <a:lnTo>
                  <a:pt x="6982301"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669509" y="7547683"/>
            <a:ext cx="7146368" cy="1003385"/>
            <a:chOff x="0" y="0"/>
            <a:chExt cx="2894485" cy="406400"/>
          </a:xfrm>
        </p:grpSpPr>
        <p:sp>
          <p:nvSpPr>
            <p:cNvPr id="7" name="Freeform 7"/>
            <p:cNvSpPr/>
            <p:nvPr/>
          </p:nvSpPr>
          <p:spPr>
            <a:xfrm>
              <a:off x="0" y="0"/>
              <a:ext cx="2894485" cy="406400"/>
            </a:xfrm>
            <a:custGeom>
              <a:avLst/>
              <a:gdLst/>
              <a:ahLst/>
              <a:cxnLst/>
              <a:rect l="l" t="t" r="r" b="b"/>
              <a:pathLst>
                <a:path w="2894485" h="406400">
                  <a:moveTo>
                    <a:pt x="2691285" y="0"/>
                  </a:moveTo>
                  <a:lnTo>
                    <a:pt x="0" y="0"/>
                  </a:lnTo>
                  <a:lnTo>
                    <a:pt x="0" y="406400"/>
                  </a:lnTo>
                  <a:lnTo>
                    <a:pt x="2691285" y="406400"/>
                  </a:lnTo>
                  <a:lnTo>
                    <a:pt x="2894485" y="203200"/>
                  </a:lnTo>
                  <a:lnTo>
                    <a:pt x="2691285" y="0"/>
                  </a:lnTo>
                  <a:close/>
                </a:path>
              </a:pathLst>
            </a:custGeom>
            <a:solidFill>
              <a:srgbClr val="000000"/>
            </a:solidFill>
          </p:spPr>
        </p:sp>
        <p:sp>
          <p:nvSpPr>
            <p:cNvPr id="8" name="TextBox 8"/>
            <p:cNvSpPr txBox="1"/>
            <p:nvPr/>
          </p:nvSpPr>
          <p:spPr>
            <a:xfrm>
              <a:off x="0" y="-38100"/>
              <a:ext cx="2780185" cy="444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9649319" y="1338510"/>
            <a:ext cx="7609981" cy="760998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AFA"/>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543050" y="8743950"/>
            <a:ext cx="3086100" cy="308610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16" name="TextBox 16"/>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sp>
        <p:nvSpPr>
          <p:cNvPr id="18" name="TextBox 18"/>
          <p:cNvSpPr txBox="1"/>
          <p:nvPr/>
        </p:nvSpPr>
        <p:spPr>
          <a:xfrm>
            <a:off x="295676" y="2205347"/>
            <a:ext cx="10601018" cy="4431983"/>
          </a:xfrm>
          <a:prstGeom prst="rect">
            <a:avLst/>
          </a:prstGeom>
        </p:spPr>
        <p:txBody>
          <a:bodyPr wrap="square" lIns="0" tIns="0" rIns="0" bIns="0" rtlCol="0" anchor="t">
            <a:spAutoFit/>
          </a:bodyPr>
          <a:lstStyle/>
          <a:p>
            <a:r>
              <a:rPr lang="en-US" sz="7200" b="1" i="1" dirty="0">
                <a:solidFill>
                  <a:srgbClr val="610215"/>
                </a:solidFill>
                <a:latin typeface="Times New Roman" panose="02020603050405020304" pitchFamily="18" charset="0"/>
                <a:ea typeface="Tahoma" panose="020B0604030504040204" pitchFamily="34" charset="0"/>
                <a:cs typeface="Times New Roman" panose="02020603050405020304" pitchFamily="18" charset="0"/>
              </a:rPr>
              <a:t>Unlocking the Power of Resource Management in </a:t>
            </a:r>
            <a:r>
              <a:rPr lang="en-US" sz="7200" b="1" i="1" dirty="0" err="1">
                <a:solidFill>
                  <a:srgbClr val="610215"/>
                </a:solidFill>
                <a:latin typeface="Times New Roman" panose="02020603050405020304" pitchFamily="18" charset="0"/>
                <a:ea typeface="Tahoma" panose="020B0604030504040204" pitchFamily="34" charset="0"/>
                <a:cs typeface="Times New Roman" panose="02020603050405020304" pitchFamily="18" charset="0"/>
              </a:rPr>
              <a:t>TracCloud</a:t>
            </a:r>
            <a:r>
              <a:rPr lang="en-US" sz="7200" b="1" i="1" dirty="0">
                <a:solidFill>
                  <a:srgbClr val="610215"/>
                </a:solidFill>
                <a:latin typeface="Times New Roman" panose="02020603050405020304" pitchFamily="18" charset="0"/>
                <a:ea typeface="Tahoma" panose="020B0604030504040204" pitchFamily="34" charset="0"/>
                <a:cs typeface="Times New Roman" panose="02020603050405020304" pitchFamily="18" charset="0"/>
              </a:rPr>
              <a:t>.</a:t>
            </a:r>
            <a:endParaRPr lang="en-US" sz="7200" dirty="0">
              <a:solidFill>
                <a:srgbClr val="610215"/>
              </a:solidFill>
              <a:latin typeface="Times New Roman" panose="02020603050405020304" pitchFamily="18" charset="0"/>
              <a:ea typeface="Tahoma" panose="020B0604030504040204" pitchFamily="34" charset="0"/>
              <a:cs typeface="Times New Roman" panose="02020603050405020304" pitchFamily="18" charset="0"/>
            </a:endParaRPr>
          </a:p>
          <a:p>
            <a:endParaRPr lang="en-US" sz="72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1" name="TextBox 21"/>
          <p:cNvSpPr txBox="1"/>
          <p:nvPr/>
        </p:nvSpPr>
        <p:spPr>
          <a:xfrm>
            <a:off x="1509035" y="7629837"/>
            <a:ext cx="6132463" cy="714876"/>
          </a:xfrm>
          <a:prstGeom prst="rect">
            <a:avLst/>
          </a:prstGeom>
        </p:spPr>
        <p:txBody>
          <a:bodyPr lIns="0" tIns="0" rIns="0" bIns="0" rtlCol="0" anchor="t">
            <a:spAutoFit/>
          </a:bodyPr>
          <a:lstStyle/>
          <a:p>
            <a:pPr algn="l">
              <a:lnSpc>
                <a:spcPts val="6148"/>
              </a:lnSpc>
              <a:spcBef>
                <a:spcPct val="0"/>
              </a:spcBef>
            </a:pPr>
            <a:r>
              <a:rPr lang="en-US" sz="4391" dirty="0">
                <a:solidFill>
                  <a:srgbClr val="FEFAFA"/>
                </a:solidFill>
                <a:latin typeface="Times New Roman" panose="02020603050405020304" pitchFamily="18" charset="0"/>
                <a:ea typeface="Arimo"/>
                <a:cs typeface="Times New Roman" panose="02020603050405020304" pitchFamily="18" charset="0"/>
                <a:sym typeface="Arimo"/>
              </a:rPr>
              <a:t>Sasha Contreras</a:t>
            </a:r>
          </a:p>
        </p:txBody>
      </p:sp>
      <p:sp>
        <p:nvSpPr>
          <p:cNvPr id="22" name="TextBox 22"/>
          <p:cNvSpPr txBox="1"/>
          <p:nvPr/>
        </p:nvSpPr>
        <p:spPr>
          <a:xfrm>
            <a:off x="2073473" y="9548005"/>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2026 Virtual </a:t>
            </a:r>
            <a:r>
              <a:rPr lang="en-US" sz="3756" b="1" dirty="0" err="1">
                <a:solidFill>
                  <a:srgbClr val="FEFAFA"/>
                </a:solidFill>
                <a:latin typeface="Times New Roman" panose="02020603050405020304" pitchFamily="18" charset="0"/>
                <a:ea typeface="Arimo Bold"/>
                <a:cs typeface="Times New Roman" panose="02020603050405020304" pitchFamily="18" charset="0"/>
                <a:sym typeface="Arimo Bold"/>
              </a:rPr>
              <a:t>TracCloud</a:t>
            </a: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 Conference</a:t>
            </a:r>
          </a:p>
          <a:p>
            <a:pPr algn="ctr">
              <a:lnSpc>
                <a:spcPts val="5259"/>
              </a:lnSpc>
              <a:spcBef>
                <a:spcPct val="0"/>
              </a:spcBef>
            </a:pPr>
            <a:endParaRPr lang="en-US" sz="3756" b="1" dirty="0">
              <a:solidFill>
                <a:srgbClr val="FEFAFA"/>
              </a:solidFill>
              <a:latin typeface="Times New Roman" panose="02020603050405020304" pitchFamily="18" charset="0"/>
              <a:ea typeface="Arimo Bold"/>
              <a:cs typeface="Times New Roman" panose="02020603050405020304" pitchFamily="18" charset="0"/>
              <a:sym typeface="Arimo Bold"/>
            </a:endParaRPr>
          </a:p>
        </p:txBody>
      </p:sp>
      <p:sp>
        <p:nvSpPr>
          <p:cNvPr id="23" name="Rectangle 1">
            <a:extLst>
              <a:ext uri="{FF2B5EF4-FFF2-40B4-BE49-F238E27FC236}">
                <a16:creationId xmlns:a16="http://schemas.microsoft.com/office/drawing/2014/main" id="{77348516-EA18-F591-2D39-1234F6799961}"/>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From Chaos to Clarity: Resource Control in TracCloud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5" name="Picture 24">
            <a:extLst>
              <a:ext uri="{FF2B5EF4-FFF2-40B4-BE49-F238E27FC236}">
                <a16:creationId xmlns:a16="http://schemas.microsoft.com/office/drawing/2014/main" id="{A2801BF8-A15C-BF17-86A7-E850A16F654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897108" y="2525361"/>
            <a:ext cx="7183520" cy="580141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a:extLst>
            <a:ext uri="{FF2B5EF4-FFF2-40B4-BE49-F238E27FC236}">
              <a16:creationId xmlns:a16="http://schemas.microsoft.com/office/drawing/2014/main" id="{496337D4-3E5C-D01A-2567-78E662F2FF0E}"/>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EEBB3FB7-EA53-B2AD-8211-B085C2AD0498}"/>
              </a:ext>
            </a:extLst>
          </p:cNvPr>
          <p:cNvSpPr/>
          <p:nvPr/>
        </p:nvSpPr>
        <p:spPr>
          <a:xfrm>
            <a:off x="194196" y="1937772"/>
            <a:ext cx="4797840" cy="26621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Freeform 6">
            <a:extLst>
              <a:ext uri="{FF2B5EF4-FFF2-40B4-BE49-F238E27FC236}">
                <a16:creationId xmlns:a16="http://schemas.microsoft.com/office/drawing/2014/main" id="{E51F1655-10FD-1A98-7CF0-7C8EA264EAA9}"/>
              </a:ext>
            </a:extLst>
          </p:cNvPr>
          <p:cNvSpPr/>
          <p:nvPr/>
        </p:nvSpPr>
        <p:spPr>
          <a:xfrm>
            <a:off x="-96549" y="33184"/>
            <a:ext cx="5677783" cy="10287000"/>
          </a:xfrm>
          <a:custGeom>
            <a:avLst/>
            <a:gdLst/>
            <a:ahLst/>
            <a:cxnLst/>
            <a:rect l="l" t="t" r="r" b="b"/>
            <a:pathLst>
              <a:path w="8615190" h="12692729">
                <a:moveTo>
                  <a:pt x="0" y="0"/>
                </a:moveTo>
                <a:lnTo>
                  <a:pt x="8615190" y="0"/>
                </a:lnTo>
                <a:lnTo>
                  <a:pt x="8615190" y="12692729"/>
                </a:lnTo>
                <a:lnTo>
                  <a:pt x="0" y="12692729"/>
                </a:lnTo>
                <a:lnTo>
                  <a:pt x="0" y="0"/>
                </a:lnTo>
                <a:close/>
              </a:path>
            </a:pathLst>
          </a:custGeom>
          <a:solidFill>
            <a:srgbClr val="660007"/>
          </a:solidFill>
        </p:spPr>
        <p:txBody>
          <a:bodyPr/>
          <a:lstStyle/>
          <a:p>
            <a:r>
              <a:rPr lang="en-US" dirty="0"/>
              <a:t>`</a:t>
            </a:r>
          </a:p>
        </p:txBody>
      </p:sp>
      <p:sp>
        <p:nvSpPr>
          <p:cNvPr id="4" name="TextBox 4">
            <a:extLst>
              <a:ext uri="{FF2B5EF4-FFF2-40B4-BE49-F238E27FC236}">
                <a16:creationId xmlns:a16="http://schemas.microsoft.com/office/drawing/2014/main" id="{01396A94-0D8A-1E55-425E-32D11E8327F4}"/>
              </a:ext>
            </a:extLst>
          </p:cNvPr>
          <p:cNvSpPr txBox="1"/>
          <p:nvPr/>
        </p:nvSpPr>
        <p:spPr>
          <a:xfrm>
            <a:off x="5581234" y="57575"/>
            <a:ext cx="10513837" cy="1168590"/>
          </a:xfrm>
          <a:prstGeom prst="rect">
            <a:avLst/>
          </a:prstGeom>
        </p:spPr>
        <p:txBody>
          <a:bodyPr lIns="0" tIns="0" rIns="0" bIns="0" rtlCol="0" anchor="t">
            <a:spAutoFit/>
          </a:bodyPr>
          <a:lstStyle/>
          <a:p>
            <a:pPr algn="ctr">
              <a:lnSpc>
                <a:spcPts val="9857"/>
              </a:lnSpc>
              <a:spcBef>
                <a:spcPct val="0"/>
              </a:spcBef>
            </a:pPr>
            <a:r>
              <a:rPr lang="en-US" sz="7200" b="1" dirty="0">
                <a:solidFill>
                  <a:srgbClr val="000000"/>
                </a:solidFill>
                <a:latin typeface="Times New Roman" panose="02020603050405020304" pitchFamily="18" charset="0"/>
                <a:ea typeface="Montaser Arabic Bold"/>
                <a:cs typeface="Times New Roman" panose="02020603050405020304" pitchFamily="18" charset="0"/>
                <a:sym typeface="Montaser Arabic Bold"/>
              </a:rPr>
              <a:t>Checking Out Resources</a:t>
            </a:r>
          </a:p>
        </p:txBody>
      </p:sp>
      <p:grpSp>
        <p:nvGrpSpPr>
          <p:cNvPr id="9" name="Group 9">
            <a:extLst>
              <a:ext uri="{FF2B5EF4-FFF2-40B4-BE49-F238E27FC236}">
                <a16:creationId xmlns:a16="http://schemas.microsoft.com/office/drawing/2014/main" id="{12CCFD08-6828-EC49-C4E5-2035A2F0A6CB}"/>
              </a:ext>
            </a:extLst>
          </p:cNvPr>
          <p:cNvGrpSpPr/>
          <p:nvPr/>
        </p:nvGrpSpPr>
        <p:grpSpPr>
          <a:xfrm>
            <a:off x="-129016" y="9462840"/>
            <a:ext cx="18417016" cy="967699"/>
            <a:chOff x="0" y="0"/>
            <a:chExt cx="4816593" cy="254867"/>
          </a:xfrm>
        </p:grpSpPr>
        <p:sp>
          <p:nvSpPr>
            <p:cNvPr id="10" name="Freeform 10">
              <a:extLst>
                <a:ext uri="{FF2B5EF4-FFF2-40B4-BE49-F238E27FC236}">
                  <a16:creationId xmlns:a16="http://schemas.microsoft.com/office/drawing/2014/main" id="{E16C8D39-4B7A-76DD-69C3-A572B635273F}"/>
                </a:ext>
              </a:extLst>
            </p:cNvPr>
            <p:cNvSpPr/>
            <p:nvPr/>
          </p:nvSpPr>
          <p:spPr>
            <a:xfrm>
              <a:off x="0" y="0"/>
              <a:ext cx="4816592" cy="254867"/>
            </a:xfrm>
            <a:custGeom>
              <a:avLst/>
              <a:gdLst/>
              <a:ahLst/>
              <a:cxnLst/>
              <a:rect l="l" t="t" r="r" b="b"/>
              <a:pathLst>
                <a:path w="4816592" h="254867">
                  <a:moveTo>
                    <a:pt x="0" y="0"/>
                  </a:moveTo>
                  <a:lnTo>
                    <a:pt x="4816592" y="0"/>
                  </a:lnTo>
                  <a:lnTo>
                    <a:pt x="4816592" y="254867"/>
                  </a:lnTo>
                  <a:lnTo>
                    <a:pt x="0" y="254867"/>
                  </a:lnTo>
                  <a:close/>
                </a:path>
              </a:pathLst>
            </a:custGeom>
            <a:solidFill>
              <a:srgbClr val="000000"/>
            </a:solidFill>
          </p:spPr>
        </p:sp>
        <p:sp>
          <p:nvSpPr>
            <p:cNvPr id="11" name="TextBox 11">
              <a:extLst>
                <a:ext uri="{FF2B5EF4-FFF2-40B4-BE49-F238E27FC236}">
                  <a16:creationId xmlns:a16="http://schemas.microsoft.com/office/drawing/2014/main" id="{22C8DCA5-863E-DE5E-049D-611372A84E5B}"/>
                </a:ext>
              </a:extLst>
            </p:cNvPr>
            <p:cNvSpPr txBox="1"/>
            <p:nvPr/>
          </p:nvSpPr>
          <p:spPr>
            <a:xfrm>
              <a:off x="0" y="-38100"/>
              <a:ext cx="4816593" cy="292967"/>
            </a:xfrm>
            <a:prstGeom prst="rect">
              <a:avLst/>
            </a:prstGeom>
          </p:spPr>
          <p:txBody>
            <a:bodyPr lIns="50800" tIns="50800" rIns="50800" bIns="50800" rtlCol="0" anchor="ctr"/>
            <a:lstStyle/>
            <a:p>
              <a:pPr algn="ctr">
                <a:lnSpc>
                  <a:spcPts val="2659"/>
                </a:lnSpc>
              </a:pPr>
              <a:endParaRPr/>
            </a:p>
          </p:txBody>
        </p:sp>
      </p:grpSp>
      <p:sp>
        <p:nvSpPr>
          <p:cNvPr id="12" name="TextBox 12">
            <a:extLst>
              <a:ext uri="{FF2B5EF4-FFF2-40B4-BE49-F238E27FC236}">
                <a16:creationId xmlns:a16="http://schemas.microsoft.com/office/drawing/2014/main" id="{4D83ED2E-1EA3-BBCF-A52E-A9989DB20E5F}"/>
              </a:ext>
            </a:extLst>
          </p:cNvPr>
          <p:cNvSpPr txBox="1"/>
          <p:nvPr/>
        </p:nvSpPr>
        <p:spPr>
          <a:xfrm>
            <a:off x="5257104" y="9542163"/>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2026 Virtual </a:t>
            </a:r>
            <a:r>
              <a:rPr lang="en-US" sz="3756" b="1" dirty="0" err="1">
                <a:solidFill>
                  <a:srgbClr val="FEFAFA"/>
                </a:solidFill>
                <a:latin typeface="Times New Roman" panose="02020603050405020304" pitchFamily="18" charset="0"/>
                <a:ea typeface="Arimo Bold"/>
                <a:cs typeface="Times New Roman" panose="02020603050405020304" pitchFamily="18" charset="0"/>
                <a:sym typeface="Arimo Bold"/>
              </a:rPr>
              <a:t>TracCloud</a:t>
            </a: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 Conference</a:t>
            </a:r>
          </a:p>
          <a:p>
            <a:pPr algn="ctr">
              <a:lnSpc>
                <a:spcPts val="5259"/>
              </a:lnSpc>
              <a:spcBef>
                <a:spcPct val="0"/>
              </a:spcBef>
            </a:pPr>
            <a:endParaRPr lang="en-US" sz="3756" b="1" dirty="0">
              <a:solidFill>
                <a:srgbClr val="FEFAFA"/>
              </a:solidFill>
              <a:latin typeface="Times New Roman" panose="02020603050405020304" pitchFamily="18" charset="0"/>
              <a:ea typeface="Arimo Bold"/>
              <a:cs typeface="Times New Roman" panose="02020603050405020304" pitchFamily="18" charset="0"/>
              <a:sym typeface="Arimo Bold"/>
            </a:endParaRPr>
          </a:p>
        </p:txBody>
      </p:sp>
      <p:sp>
        <p:nvSpPr>
          <p:cNvPr id="13" name="Freeform 13">
            <a:extLst>
              <a:ext uri="{FF2B5EF4-FFF2-40B4-BE49-F238E27FC236}">
                <a16:creationId xmlns:a16="http://schemas.microsoft.com/office/drawing/2014/main" id="{87FD0F2B-F67E-2A0B-56A5-0D23E1991E31}"/>
              </a:ext>
            </a:extLst>
          </p:cNvPr>
          <p:cNvSpPr/>
          <p:nvPr/>
        </p:nvSpPr>
        <p:spPr>
          <a:xfrm>
            <a:off x="55610" y="201269"/>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2"/>
            <a:stretch>
              <a:fillRect/>
            </a:stretch>
          </a:blipFill>
        </p:spPr>
      </p:sp>
      <p:sp>
        <p:nvSpPr>
          <p:cNvPr id="3" name="TextBox 2">
            <a:extLst>
              <a:ext uri="{FF2B5EF4-FFF2-40B4-BE49-F238E27FC236}">
                <a16:creationId xmlns:a16="http://schemas.microsoft.com/office/drawing/2014/main" id="{7161D1E8-BEAD-974C-6ACF-29F0738CC677}"/>
              </a:ext>
            </a:extLst>
          </p:cNvPr>
          <p:cNvSpPr txBox="1"/>
          <p:nvPr/>
        </p:nvSpPr>
        <p:spPr>
          <a:xfrm>
            <a:off x="9737091" y="1226165"/>
            <a:ext cx="3411793" cy="584775"/>
          </a:xfrm>
          <a:prstGeom prst="rect">
            <a:avLst/>
          </a:prstGeom>
          <a:noFill/>
        </p:spPr>
        <p:txBody>
          <a:bodyPr wrap="square">
            <a:spAutoFit/>
          </a:bodyPr>
          <a:lstStyle/>
          <a:p>
            <a:r>
              <a:rPr lang="en-US" sz="3200" b="1" dirty="0">
                <a:solidFill>
                  <a:srgbClr val="000000"/>
                </a:solidFill>
                <a:latin typeface="Times New Roman" panose="02020603050405020304" pitchFamily="18" charset="0"/>
                <a:ea typeface="Montaser Arabic Bold"/>
                <a:cs typeface="Times New Roman" panose="02020603050405020304" pitchFamily="18" charset="0"/>
                <a:sym typeface="Montaser Arabic Bold"/>
              </a:rPr>
              <a:t>(continued)</a:t>
            </a:r>
            <a:endParaRPr lang="en-US" sz="3200" dirty="0"/>
          </a:p>
        </p:txBody>
      </p:sp>
      <p:pic>
        <p:nvPicPr>
          <p:cNvPr id="5" name="Picture 4">
            <a:extLst>
              <a:ext uri="{FF2B5EF4-FFF2-40B4-BE49-F238E27FC236}">
                <a16:creationId xmlns:a16="http://schemas.microsoft.com/office/drawing/2014/main" id="{99CCD57F-964D-93FD-A1BD-3CD939879793}"/>
              </a:ext>
            </a:extLst>
          </p:cNvPr>
          <p:cNvPicPr>
            <a:picLocks noChangeAspect="1"/>
          </p:cNvPicPr>
          <p:nvPr/>
        </p:nvPicPr>
        <p:blipFill>
          <a:blip r:embed="rId3"/>
          <a:stretch>
            <a:fillRect/>
          </a:stretch>
        </p:blipFill>
        <p:spPr>
          <a:xfrm>
            <a:off x="108063" y="1810940"/>
            <a:ext cx="5268558" cy="4606337"/>
          </a:xfrm>
          <a:prstGeom prst="rect">
            <a:avLst/>
          </a:prstGeom>
        </p:spPr>
      </p:pic>
      <p:sp>
        <p:nvSpPr>
          <p:cNvPr id="16" name="TextBox 15">
            <a:extLst>
              <a:ext uri="{FF2B5EF4-FFF2-40B4-BE49-F238E27FC236}">
                <a16:creationId xmlns:a16="http://schemas.microsoft.com/office/drawing/2014/main" id="{D9E9DEEC-D072-B6E0-DA39-F1EB82BF04EB}"/>
              </a:ext>
            </a:extLst>
          </p:cNvPr>
          <p:cNvSpPr txBox="1"/>
          <p:nvPr/>
        </p:nvSpPr>
        <p:spPr>
          <a:xfrm>
            <a:off x="345143" y="6945798"/>
            <a:ext cx="5031478" cy="1384995"/>
          </a:xfrm>
          <a:prstGeom prst="rect">
            <a:avLst/>
          </a:prstGeom>
          <a:noFill/>
        </p:spPr>
        <p:txBody>
          <a:bodyPr wrap="square">
            <a:spAutoFit/>
          </a:bodyPr>
          <a:lstStyle/>
          <a:p>
            <a:r>
              <a:rPr lang="en-US" sz="2800" dirty="0">
                <a:solidFill>
                  <a:schemeClr val="bg1"/>
                </a:solidFill>
                <a:latin typeface="Times New Roman" panose="02020603050405020304" pitchFamily="18" charset="0"/>
                <a:cs typeface="Times New Roman" panose="02020603050405020304" pitchFamily="18" charset="0"/>
              </a:rPr>
              <a:t>The first text box is where you select a resource (searching by Barcode, Title, or Keywords).</a:t>
            </a:r>
          </a:p>
        </p:txBody>
      </p:sp>
      <p:sp>
        <p:nvSpPr>
          <p:cNvPr id="19" name="TextBox 18">
            <a:extLst>
              <a:ext uri="{FF2B5EF4-FFF2-40B4-BE49-F238E27FC236}">
                <a16:creationId xmlns:a16="http://schemas.microsoft.com/office/drawing/2014/main" id="{648DF43C-528C-1951-D5FF-F020F273BBAC}"/>
              </a:ext>
            </a:extLst>
          </p:cNvPr>
          <p:cNvSpPr txBox="1"/>
          <p:nvPr/>
        </p:nvSpPr>
        <p:spPr>
          <a:xfrm>
            <a:off x="6155319" y="3193450"/>
            <a:ext cx="6253754" cy="1384995"/>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The second text box allows the user to select the student or staff member that item is being checked out for.</a:t>
            </a:r>
          </a:p>
        </p:txBody>
      </p:sp>
      <p:sp>
        <p:nvSpPr>
          <p:cNvPr id="23" name="TextBox 22">
            <a:extLst>
              <a:ext uri="{FF2B5EF4-FFF2-40B4-BE49-F238E27FC236}">
                <a16:creationId xmlns:a16="http://schemas.microsoft.com/office/drawing/2014/main" id="{59B3E609-046A-A774-AE31-EA6DE63FC5F7}"/>
              </a:ext>
            </a:extLst>
          </p:cNvPr>
          <p:cNvSpPr txBox="1"/>
          <p:nvPr/>
        </p:nvSpPr>
        <p:spPr>
          <a:xfrm>
            <a:off x="6123364" y="6965485"/>
            <a:ext cx="6355000" cy="1384995"/>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Once one or both fields are selected, additional options become available to check out, return, or reserve this item. </a:t>
            </a:r>
          </a:p>
        </p:txBody>
      </p:sp>
      <p:pic>
        <p:nvPicPr>
          <p:cNvPr id="27" name="Picture 26">
            <a:extLst>
              <a:ext uri="{FF2B5EF4-FFF2-40B4-BE49-F238E27FC236}">
                <a16:creationId xmlns:a16="http://schemas.microsoft.com/office/drawing/2014/main" id="{1AE0D648-E813-3BD6-AB2C-FECCA2A7010E}"/>
              </a:ext>
            </a:extLst>
          </p:cNvPr>
          <p:cNvPicPr>
            <a:picLocks noChangeAspect="1"/>
          </p:cNvPicPr>
          <p:nvPr/>
        </p:nvPicPr>
        <p:blipFill>
          <a:blip r:embed="rId4"/>
          <a:stretch>
            <a:fillRect/>
          </a:stretch>
        </p:blipFill>
        <p:spPr>
          <a:xfrm>
            <a:off x="13062281" y="1377818"/>
            <a:ext cx="5086411" cy="8012692"/>
          </a:xfrm>
          <a:prstGeom prst="rect">
            <a:avLst/>
          </a:prstGeom>
        </p:spPr>
      </p:pic>
    </p:spTree>
    <p:extLst>
      <p:ext uri="{BB962C8B-B14F-4D97-AF65-F5344CB8AC3E}">
        <p14:creationId xmlns:p14="http://schemas.microsoft.com/office/powerpoint/2010/main" val="37430106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a:extLst>
            <a:ext uri="{FF2B5EF4-FFF2-40B4-BE49-F238E27FC236}">
              <a16:creationId xmlns:a16="http://schemas.microsoft.com/office/drawing/2014/main" id="{72E87A41-682E-741B-0EC2-A55A9D2A670A}"/>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A987560C-A64A-A323-A153-370440EEB97F}"/>
              </a:ext>
            </a:extLst>
          </p:cNvPr>
          <p:cNvSpPr/>
          <p:nvPr/>
        </p:nvSpPr>
        <p:spPr>
          <a:xfrm>
            <a:off x="194196" y="1937772"/>
            <a:ext cx="4797840" cy="26621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Freeform 6">
            <a:extLst>
              <a:ext uri="{FF2B5EF4-FFF2-40B4-BE49-F238E27FC236}">
                <a16:creationId xmlns:a16="http://schemas.microsoft.com/office/drawing/2014/main" id="{3ED64785-CEB9-220C-EF48-99419298F1DA}"/>
              </a:ext>
            </a:extLst>
          </p:cNvPr>
          <p:cNvSpPr/>
          <p:nvPr/>
        </p:nvSpPr>
        <p:spPr>
          <a:xfrm>
            <a:off x="-96549" y="33184"/>
            <a:ext cx="5677783" cy="10287000"/>
          </a:xfrm>
          <a:custGeom>
            <a:avLst/>
            <a:gdLst/>
            <a:ahLst/>
            <a:cxnLst/>
            <a:rect l="l" t="t" r="r" b="b"/>
            <a:pathLst>
              <a:path w="8615190" h="12692729">
                <a:moveTo>
                  <a:pt x="0" y="0"/>
                </a:moveTo>
                <a:lnTo>
                  <a:pt x="8615190" y="0"/>
                </a:lnTo>
                <a:lnTo>
                  <a:pt x="8615190" y="12692729"/>
                </a:lnTo>
                <a:lnTo>
                  <a:pt x="0" y="12692729"/>
                </a:lnTo>
                <a:lnTo>
                  <a:pt x="0" y="0"/>
                </a:lnTo>
                <a:close/>
              </a:path>
            </a:pathLst>
          </a:custGeom>
          <a:solidFill>
            <a:srgbClr val="660007"/>
          </a:solidFill>
        </p:spPr>
        <p:txBody>
          <a:bodyPr/>
          <a:lstStyle/>
          <a:p>
            <a:r>
              <a:rPr lang="en-US" dirty="0"/>
              <a:t>`</a:t>
            </a:r>
          </a:p>
        </p:txBody>
      </p:sp>
      <p:sp>
        <p:nvSpPr>
          <p:cNvPr id="4" name="TextBox 4">
            <a:extLst>
              <a:ext uri="{FF2B5EF4-FFF2-40B4-BE49-F238E27FC236}">
                <a16:creationId xmlns:a16="http://schemas.microsoft.com/office/drawing/2014/main" id="{B1A62B73-15F3-2E25-413F-55EED34B9BA6}"/>
              </a:ext>
            </a:extLst>
          </p:cNvPr>
          <p:cNvSpPr txBox="1"/>
          <p:nvPr/>
        </p:nvSpPr>
        <p:spPr>
          <a:xfrm>
            <a:off x="5581234" y="57575"/>
            <a:ext cx="10513837" cy="1168590"/>
          </a:xfrm>
          <a:prstGeom prst="rect">
            <a:avLst/>
          </a:prstGeom>
        </p:spPr>
        <p:txBody>
          <a:bodyPr lIns="0" tIns="0" rIns="0" bIns="0" rtlCol="0" anchor="t">
            <a:spAutoFit/>
          </a:bodyPr>
          <a:lstStyle/>
          <a:p>
            <a:pPr algn="ctr">
              <a:lnSpc>
                <a:spcPts val="9857"/>
              </a:lnSpc>
              <a:spcBef>
                <a:spcPct val="0"/>
              </a:spcBef>
            </a:pPr>
            <a:r>
              <a:rPr lang="en-US" sz="7200" b="1" dirty="0">
                <a:solidFill>
                  <a:srgbClr val="000000"/>
                </a:solidFill>
                <a:latin typeface="Times New Roman" panose="02020603050405020304" pitchFamily="18" charset="0"/>
                <a:ea typeface="Montaser Arabic Bold"/>
                <a:cs typeface="Times New Roman" panose="02020603050405020304" pitchFamily="18" charset="0"/>
                <a:sym typeface="Montaser Arabic Bold"/>
              </a:rPr>
              <a:t>Checking Out Resources</a:t>
            </a:r>
          </a:p>
        </p:txBody>
      </p:sp>
      <p:grpSp>
        <p:nvGrpSpPr>
          <p:cNvPr id="9" name="Group 9">
            <a:extLst>
              <a:ext uri="{FF2B5EF4-FFF2-40B4-BE49-F238E27FC236}">
                <a16:creationId xmlns:a16="http://schemas.microsoft.com/office/drawing/2014/main" id="{544A006A-DCD5-6985-A815-BC988EFD1400}"/>
              </a:ext>
            </a:extLst>
          </p:cNvPr>
          <p:cNvGrpSpPr/>
          <p:nvPr/>
        </p:nvGrpSpPr>
        <p:grpSpPr>
          <a:xfrm>
            <a:off x="-129016" y="9722653"/>
            <a:ext cx="18417016" cy="707886"/>
            <a:chOff x="0" y="0"/>
            <a:chExt cx="4816593" cy="254867"/>
          </a:xfrm>
        </p:grpSpPr>
        <p:sp>
          <p:nvSpPr>
            <p:cNvPr id="10" name="Freeform 10">
              <a:extLst>
                <a:ext uri="{FF2B5EF4-FFF2-40B4-BE49-F238E27FC236}">
                  <a16:creationId xmlns:a16="http://schemas.microsoft.com/office/drawing/2014/main" id="{9898DBF1-1BB1-C064-9290-690DEE7B83BB}"/>
                </a:ext>
              </a:extLst>
            </p:cNvPr>
            <p:cNvSpPr/>
            <p:nvPr/>
          </p:nvSpPr>
          <p:spPr>
            <a:xfrm>
              <a:off x="0" y="0"/>
              <a:ext cx="4816592" cy="254867"/>
            </a:xfrm>
            <a:custGeom>
              <a:avLst/>
              <a:gdLst/>
              <a:ahLst/>
              <a:cxnLst/>
              <a:rect l="l" t="t" r="r" b="b"/>
              <a:pathLst>
                <a:path w="4816592" h="254867">
                  <a:moveTo>
                    <a:pt x="0" y="0"/>
                  </a:moveTo>
                  <a:lnTo>
                    <a:pt x="4816592" y="0"/>
                  </a:lnTo>
                  <a:lnTo>
                    <a:pt x="4816592" y="254867"/>
                  </a:lnTo>
                  <a:lnTo>
                    <a:pt x="0" y="254867"/>
                  </a:lnTo>
                  <a:close/>
                </a:path>
              </a:pathLst>
            </a:custGeom>
            <a:solidFill>
              <a:srgbClr val="000000"/>
            </a:solidFill>
          </p:spPr>
        </p:sp>
        <p:sp>
          <p:nvSpPr>
            <p:cNvPr id="11" name="TextBox 11">
              <a:extLst>
                <a:ext uri="{FF2B5EF4-FFF2-40B4-BE49-F238E27FC236}">
                  <a16:creationId xmlns:a16="http://schemas.microsoft.com/office/drawing/2014/main" id="{B3EFB818-9001-143A-D4EA-C43C694CAFE6}"/>
                </a:ext>
              </a:extLst>
            </p:cNvPr>
            <p:cNvSpPr txBox="1"/>
            <p:nvPr/>
          </p:nvSpPr>
          <p:spPr>
            <a:xfrm>
              <a:off x="0" y="-38100"/>
              <a:ext cx="4816593" cy="292967"/>
            </a:xfrm>
            <a:prstGeom prst="rect">
              <a:avLst/>
            </a:prstGeom>
          </p:spPr>
          <p:txBody>
            <a:bodyPr lIns="50800" tIns="50800" rIns="50800" bIns="50800" rtlCol="0" anchor="ctr"/>
            <a:lstStyle/>
            <a:p>
              <a:pPr algn="ctr">
                <a:lnSpc>
                  <a:spcPts val="2659"/>
                </a:lnSpc>
              </a:pPr>
              <a:endParaRPr/>
            </a:p>
          </p:txBody>
        </p:sp>
      </p:grpSp>
      <p:sp>
        <p:nvSpPr>
          <p:cNvPr id="12" name="TextBox 12">
            <a:extLst>
              <a:ext uri="{FF2B5EF4-FFF2-40B4-BE49-F238E27FC236}">
                <a16:creationId xmlns:a16="http://schemas.microsoft.com/office/drawing/2014/main" id="{6E9D8073-474D-0C55-6F18-5D4ACCA15635}"/>
              </a:ext>
            </a:extLst>
          </p:cNvPr>
          <p:cNvSpPr txBox="1"/>
          <p:nvPr/>
        </p:nvSpPr>
        <p:spPr>
          <a:xfrm>
            <a:off x="5943600" y="9653519"/>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2026 Virtual </a:t>
            </a:r>
            <a:r>
              <a:rPr lang="en-US" sz="3756" b="1" dirty="0" err="1">
                <a:solidFill>
                  <a:srgbClr val="FEFAFA"/>
                </a:solidFill>
                <a:latin typeface="Times New Roman" panose="02020603050405020304" pitchFamily="18" charset="0"/>
                <a:ea typeface="Arimo Bold"/>
                <a:cs typeface="Times New Roman" panose="02020603050405020304" pitchFamily="18" charset="0"/>
                <a:sym typeface="Arimo Bold"/>
              </a:rPr>
              <a:t>TracCloud</a:t>
            </a: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 Conference</a:t>
            </a:r>
          </a:p>
          <a:p>
            <a:pPr algn="ctr">
              <a:lnSpc>
                <a:spcPts val="5259"/>
              </a:lnSpc>
              <a:spcBef>
                <a:spcPct val="0"/>
              </a:spcBef>
            </a:pPr>
            <a:endParaRPr lang="en-US" sz="3756" b="1" dirty="0">
              <a:solidFill>
                <a:srgbClr val="FEFAFA"/>
              </a:solidFill>
              <a:latin typeface="Times New Roman" panose="02020603050405020304" pitchFamily="18" charset="0"/>
              <a:ea typeface="Arimo Bold"/>
              <a:cs typeface="Times New Roman" panose="02020603050405020304" pitchFamily="18" charset="0"/>
              <a:sym typeface="Arimo Bold"/>
            </a:endParaRPr>
          </a:p>
        </p:txBody>
      </p:sp>
      <p:sp>
        <p:nvSpPr>
          <p:cNvPr id="13" name="Freeform 13">
            <a:extLst>
              <a:ext uri="{FF2B5EF4-FFF2-40B4-BE49-F238E27FC236}">
                <a16:creationId xmlns:a16="http://schemas.microsoft.com/office/drawing/2014/main" id="{13DC8CCF-FB2C-1FDC-B2AB-84F1EDE70324}"/>
              </a:ext>
            </a:extLst>
          </p:cNvPr>
          <p:cNvSpPr/>
          <p:nvPr/>
        </p:nvSpPr>
        <p:spPr>
          <a:xfrm>
            <a:off x="16984972" y="195124"/>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2"/>
            <a:stretch>
              <a:fillRect/>
            </a:stretch>
          </a:blipFill>
        </p:spPr>
      </p:sp>
      <p:sp>
        <p:nvSpPr>
          <p:cNvPr id="3" name="TextBox 2">
            <a:extLst>
              <a:ext uri="{FF2B5EF4-FFF2-40B4-BE49-F238E27FC236}">
                <a16:creationId xmlns:a16="http://schemas.microsoft.com/office/drawing/2014/main" id="{19DC71FD-FB9A-9805-FAA1-9FD7CB13D015}"/>
              </a:ext>
            </a:extLst>
          </p:cNvPr>
          <p:cNvSpPr txBox="1"/>
          <p:nvPr/>
        </p:nvSpPr>
        <p:spPr>
          <a:xfrm>
            <a:off x="9601787" y="1398079"/>
            <a:ext cx="3411793" cy="584775"/>
          </a:xfrm>
          <a:prstGeom prst="rect">
            <a:avLst/>
          </a:prstGeom>
          <a:noFill/>
        </p:spPr>
        <p:txBody>
          <a:bodyPr wrap="square">
            <a:spAutoFit/>
          </a:bodyPr>
          <a:lstStyle/>
          <a:p>
            <a:r>
              <a:rPr lang="en-US" sz="3200" b="1" dirty="0">
                <a:solidFill>
                  <a:srgbClr val="000000"/>
                </a:solidFill>
                <a:latin typeface="Times New Roman" panose="02020603050405020304" pitchFamily="18" charset="0"/>
                <a:ea typeface="Montaser Arabic Bold"/>
                <a:cs typeface="Times New Roman" panose="02020603050405020304" pitchFamily="18" charset="0"/>
                <a:sym typeface="Montaser Arabic Bold"/>
              </a:rPr>
              <a:t>(continued)</a:t>
            </a:r>
            <a:endParaRPr lang="en-US" sz="3200" dirty="0"/>
          </a:p>
        </p:txBody>
      </p:sp>
      <p:sp>
        <p:nvSpPr>
          <p:cNvPr id="14" name="TextBox 13">
            <a:extLst>
              <a:ext uri="{FF2B5EF4-FFF2-40B4-BE49-F238E27FC236}">
                <a16:creationId xmlns:a16="http://schemas.microsoft.com/office/drawing/2014/main" id="{43ABED35-615C-B659-FCE7-877772B7719B}"/>
              </a:ext>
            </a:extLst>
          </p:cNvPr>
          <p:cNvSpPr txBox="1"/>
          <p:nvPr/>
        </p:nvSpPr>
        <p:spPr>
          <a:xfrm>
            <a:off x="7061094" y="3082916"/>
            <a:ext cx="9217742" cy="1384995"/>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If Collateral Logic is being utilized, more options will be required in regards to collecting/returning the collateral item before and after checkout.</a:t>
            </a:r>
          </a:p>
        </p:txBody>
      </p:sp>
      <p:pic>
        <p:nvPicPr>
          <p:cNvPr id="17" name="Picture 16">
            <a:extLst>
              <a:ext uri="{FF2B5EF4-FFF2-40B4-BE49-F238E27FC236}">
                <a16:creationId xmlns:a16="http://schemas.microsoft.com/office/drawing/2014/main" id="{2A288F6A-0956-5E96-8365-4735E35203B2}"/>
              </a:ext>
            </a:extLst>
          </p:cNvPr>
          <p:cNvPicPr>
            <a:picLocks noChangeAspect="1"/>
          </p:cNvPicPr>
          <p:nvPr/>
        </p:nvPicPr>
        <p:blipFill>
          <a:blip r:embed="rId3"/>
          <a:stretch>
            <a:fillRect/>
          </a:stretch>
        </p:blipFill>
        <p:spPr>
          <a:xfrm>
            <a:off x="9832" y="148346"/>
            <a:ext cx="5434607" cy="1263395"/>
          </a:xfrm>
          <a:prstGeom prst="rect">
            <a:avLst/>
          </a:prstGeom>
        </p:spPr>
      </p:pic>
      <p:sp>
        <p:nvSpPr>
          <p:cNvPr id="20" name="TextBox 19">
            <a:extLst>
              <a:ext uri="{FF2B5EF4-FFF2-40B4-BE49-F238E27FC236}">
                <a16:creationId xmlns:a16="http://schemas.microsoft.com/office/drawing/2014/main" id="{FDF1E1A8-B3C2-C972-AA1E-837D42C04D14}"/>
              </a:ext>
            </a:extLst>
          </p:cNvPr>
          <p:cNvSpPr txBox="1"/>
          <p:nvPr/>
        </p:nvSpPr>
        <p:spPr>
          <a:xfrm>
            <a:off x="7063552" y="6246811"/>
            <a:ext cx="7943919" cy="954107"/>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Once collateral is gathered, the item can be fully checked out.</a:t>
            </a:r>
          </a:p>
        </p:txBody>
      </p:sp>
      <p:pic>
        <p:nvPicPr>
          <p:cNvPr id="21" name="Picture 20">
            <a:extLst>
              <a:ext uri="{FF2B5EF4-FFF2-40B4-BE49-F238E27FC236}">
                <a16:creationId xmlns:a16="http://schemas.microsoft.com/office/drawing/2014/main" id="{AC8C9D0A-B035-650B-D7DA-3931A193EFC0}"/>
              </a:ext>
            </a:extLst>
          </p:cNvPr>
          <p:cNvPicPr>
            <a:picLocks noChangeAspect="1"/>
          </p:cNvPicPr>
          <p:nvPr/>
        </p:nvPicPr>
        <p:blipFill>
          <a:blip r:embed="rId4"/>
          <a:stretch>
            <a:fillRect/>
          </a:stretch>
        </p:blipFill>
        <p:spPr>
          <a:xfrm>
            <a:off x="194196" y="2288565"/>
            <a:ext cx="4936426" cy="1228144"/>
          </a:xfrm>
          <a:prstGeom prst="rect">
            <a:avLst/>
          </a:prstGeom>
        </p:spPr>
      </p:pic>
      <p:sp>
        <p:nvSpPr>
          <p:cNvPr id="22" name="Arrow: Down 21">
            <a:extLst>
              <a:ext uri="{FF2B5EF4-FFF2-40B4-BE49-F238E27FC236}">
                <a16:creationId xmlns:a16="http://schemas.microsoft.com/office/drawing/2014/main" id="{D4EE70B8-0DE0-44C1-43FA-FCEC0BBAAE43}"/>
              </a:ext>
            </a:extLst>
          </p:cNvPr>
          <p:cNvSpPr/>
          <p:nvPr/>
        </p:nvSpPr>
        <p:spPr>
          <a:xfrm>
            <a:off x="2263254" y="1518552"/>
            <a:ext cx="590327" cy="664191"/>
          </a:xfrm>
          <a:prstGeom prst="downArrow">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bg1"/>
              </a:solidFill>
            </a:endParaRPr>
          </a:p>
        </p:txBody>
      </p:sp>
      <p:pic>
        <p:nvPicPr>
          <p:cNvPr id="25" name="Picture 24">
            <a:extLst>
              <a:ext uri="{FF2B5EF4-FFF2-40B4-BE49-F238E27FC236}">
                <a16:creationId xmlns:a16="http://schemas.microsoft.com/office/drawing/2014/main" id="{0204B1EC-D305-5AB0-3E1E-3844D90FB5A8}"/>
              </a:ext>
            </a:extLst>
          </p:cNvPr>
          <p:cNvPicPr>
            <a:picLocks noChangeAspect="1"/>
          </p:cNvPicPr>
          <p:nvPr/>
        </p:nvPicPr>
        <p:blipFill>
          <a:blip r:embed="rId5"/>
          <a:stretch>
            <a:fillRect/>
          </a:stretch>
        </p:blipFill>
        <p:spPr>
          <a:xfrm>
            <a:off x="277483" y="4448946"/>
            <a:ext cx="4936426" cy="1200083"/>
          </a:xfrm>
          <a:prstGeom prst="rect">
            <a:avLst/>
          </a:prstGeom>
        </p:spPr>
      </p:pic>
      <p:sp>
        <p:nvSpPr>
          <p:cNvPr id="27" name="Arrow: Down 26">
            <a:extLst>
              <a:ext uri="{FF2B5EF4-FFF2-40B4-BE49-F238E27FC236}">
                <a16:creationId xmlns:a16="http://schemas.microsoft.com/office/drawing/2014/main" id="{25CB3FD6-F564-CDB1-B20B-E32C14EDC60C}"/>
              </a:ext>
            </a:extLst>
          </p:cNvPr>
          <p:cNvSpPr/>
          <p:nvPr/>
        </p:nvSpPr>
        <p:spPr>
          <a:xfrm>
            <a:off x="2263254" y="3683081"/>
            <a:ext cx="590327" cy="664191"/>
          </a:xfrm>
          <a:prstGeom prst="downArrow">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bg1"/>
              </a:solidFill>
            </a:endParaRPr>
          </a:p>
        </p:txBody>
      </p:sp>
      <p:pic>
        <p:nvPicPr>
          <p:cNvPr id="29" name="Picture 28">
            <a:extLst>
              <a:ext uri="{FF2B5EF4-FFF2-40B4-BE49-F238E27FC236}">
                <a16:creationId xmlns:a16="http://schemas.microsoft.com/office/drawing/2014/main" id="{1ADEC94E-3686-2D49-92BA-93B67E67525F}"/>
              </a:ext>
            </a:extLst>
          </p:cNvPr>
          <p:cNvPicPr>
            <a:picLocks noChangeAspect="1"/>
          </p:cNvPicPr>
          <p:nvPr/>
        </p:nvPicPr>
        <p:blipFill>
          <a:blip r:embed="rId6"/>
          <a:stretch>
            <a:fillRect/>
          </a:stretch>
        </p:blipFill>
        <p:spPr>
          <a:xfrm>
            <a:off x="978027" y="6523656"/>
            <a:ext cx="3106985" cy="3205934"/>
          </a:xfrm>
          <a:prstGeom prst="rect">
            <a:avLst/>
          </a:prstGeom>
        </p:spPr>
      </p:pic>
      <p:sp>
        <p:nvSpPr>
          <p:cNvPr id="30" name="Arrow: Down 29">
            <a:extLst>
              <a:ext uri="{FF2B5EF4-FFF2-40B4-BE49-F238E27FC236}">
                <a16:creationId xmlns:a16="http://schemas.microsoft.com/office/drawing/2014/main" id="{7CF4D151-C027-D7D2-C97F-2C70A12C05C8}"/>
              </a:ext>
            </a:extLst>
          </p:cNvPr>
          <p:cNvSpPr/>
          <p:nvPr/>
        </p:nvSpPr>
        <p:spPr>
          <a:xfrm>
            <a:off x="2218151" y="5750703"/>
            <a:ext cx="590327" cy="664191"/>
          </a:xfrm>
          <a:prstGeom prst="downArrow">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935364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sp>
        <p:nvSpPr>
          <p:cNvPr id="32" name="Freeform 6">
            <a:extLst>
              <a:ext uri="{FF2B5EF4-FFF2-40B4-BE49-F238E27FC236}">
                <a16:creationId xmlns:a16="http://schemas.microsoft.com/office/drawing/2014/main" id="{47D414B0-2654-A5DA-97AD-C99B6852B215}"/>
              </a:ext>
            </a:extLst>
          </p:cNvPr>
          <p:cNvSpPr/>
          <p:nvPr/>
        </p:nvSpPr>
        <p:spPr>
          <a:xfrm>
            <a:off x="12193743" y="0"/>
            <a:ext cx="6094253" cy="9751016"/>
          </a:xfrm>
          <a:custGeom>
            <a:avLst/>
            <a:gdLst/>
            <a:ahLst/>
            <a:cxnLst/>
            <a:rect l="l" t="t" r="r" b="b"/>
            <a:pathLst>
              <a:path w="8615190" h="12692729">
                <a:moveTo>
                  <a:pt x="0" y="0"/>
                </a:moveTo>
                <a:lnTo>
                  <a:pt x="8615190" y="0"/>
                </a:lnTo>
                <a:lnTo>
                  <a:pt x="8615190" y="12692729"/>
                </a:lnTo>
                <a:lnTo>
                  <a:pt x="0" y="12692729"/>
                </a:lnTo>
                <a:lnTo>
                  <a:pt x="0" y="0"/>
                </a:lnTo>
                <a:close/>
              </a:path>
            </a:pathLst>
          </a:custGeom>
          <a:solidFill>
            <a:srgbClr val="660007"/>
          </a:solidFill>
        </p:spPr>
        <p:txBody>
          <a:bodyPr/>
          <a:lstStyle/>
          <a:p>
            <a:r>
              <a:rPr lang="en-US" dirty="0"/>
              <a:t>`</a:t>
            </a:r>
          </a:p>
        </p:txBody>
      </p:sp>
      <p:sp>
        <p:nvSpPr>
          <p:cNvPr id="27" name="Freeform 27"/>
          <p:cNvSpPr/>
          <p:nvPr/>
        </p:nvSpPr>
        <p:spPr>
          <a:xfrm>
            <a:off x="53672" y="143462"/>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2"/>
            <a:stretch>
              <a:fillRect/>
            </a:stretch>
          </a:blipFill>
        </p:spPr>
      </p:sp>
      <p:sp>
        <p:nvSpPr>
          <p:cNvPr id="2" name="TextBox 2"/>
          <p:cNvSpPr txBox="1"/>
          <p:nvPr/>
        </p:nvSpPr>
        <p:spPr>
          <a:xfrm>
            <a:off x="1974799" y="37113"/>
            <a:ext cx="10325100" cy="1127103"/>
          </a:xfrm>
          <a:prstGeom prst="rect">
            <a:avLst/>
          </a:prstGeom>
        </p:spPr>
        <p:txBody>
          <a:bodyPr wrap="square" lIns="0" tIns="0" rIns="0" bIns="0" rtlCol="0" anchor="t">
            <a:spAutoFit/>
          </a:bodyPr>
          <a:lstStyle/>
          <a:p>
            <a:pPr>
              <a:lnSpc>
                <a:spcPct val="107000"/>
              </a:lnSpc>
              <a:spcAft>
                <a:spcPts val="800"/>
              </a:spcAft>
            </a:pPr>
            <a:r>
              <a:rPr lang="en-US" sz="7200" b="1" dirty="0">
                <a:latin typeface="Times New Roman" panose="02020603050405020304" pitchFamily="18" charset="0"/>
                <a:ea typeface="Calibri" panose="020F0502020204030204" pitchFamily="34" charset="0"/>
                <a:cs typeface="Times New Roman" panose="02020603050405020304" pitchFamily="18" charset="0"/>
              </a:rPr>
              <a:t>Resource Reservations </a:t>
            </a:r>
            <a:endParaRPr lang="en-US" sz="7200" b="1"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oup 23"/>
          <p:cNvGrpSpPr/>
          <p:nvPr/>
        </p:nvGrpSpPr>
        <p:grpSpPr>
          <a:xfrm>
            <a:off x="0" y="9656395"/>
            <a:ext cx="18288000" cy="791779"/>
            <a:chOff x="0" y="0"/>
            <a:chExt cx="4816593" cy="250667"/>
          </a:xfrm>
        </p:grpSpPr>
        <p:sp>
          <p:nvSpPr>
            <p:cNvPr id="24" name="Freeform 24"/>
            <p:cNvSpPr/>
            <p:nvPr/>
          </p:nvSpPr>
          <p:spPr>
            <a:xfrm>
              <a:off x="0" y="0"/>
              <a:ext cx="4816592" cy="250667"/>
            </a:xfrm>
            <a:custGeom>
              <a:avLst/>
              <a:gdLst/>
              <a:ahLst/>
              <a:cxnLst/>
              <a:rect l="l" t="t" r="r" b="b"/>
              <a:pathLst>
                <a:path w="4816592" h="250667">
                  <a:moveTo>
                    <a:pt x="0" y="0"/>
                  </a:moveTo>
                  <a:lnTo>
                    <a:pt x="4816592" y="0"/>
                  </a:lnTo>
                  <a:lnTo>
                    <a:pt x="4816592" y="250667"/>
                  </a:lnTo>
                  <a:lnTo>
                    <a:pt x="0" y="250667"/>
                  </a:lnTo>
                  <a:close/>
                </a:path>
              </a:pathLst>
            </a:custGeom>
            <a:solidFill>
              <a:srgbClr val="000000"/>
            </a:solidFill>
          </p:spPr>
        </p:sp>
        <p:sp>
          <p:nvSpPr>
            <p:cNvPr id="25" name="TextBox 25"/>
            <p:cNvSpPr txBox="1"/>
            <p:nvPr/>
          </p:nvSpPr>
          <p:spPr>
            <a:xfrm>
              <a:off x="0" y="-38100"/>
              <a:ext cx="4816593" cy="288767"/>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3733800" y="9620335"/>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2026 Virtual </a:t>
            </a:r>
            <a:r>
              <a:rPr lang="en-US" sz="3756" b="1" dirty="0" err="1">
                <a:solidFill>
                  <a:srgbClr val="FEFAFA"/>
                </a:solidFill>
                <a:latin typeface="Times New Roman" panose="02020603050405020304" pitchFamily="18" charset="0"/>
                <a:ea typeface="Arimo Bold"/>
                <a:cs typeface="Times New Roman" panose="02020603050405020304" pitchFamily="18" charset="0"/>
                <a:sym typeface="Arimo Bold"/>
              </a:rPr>
              <a:t>TracCloud</a:t>
            </a: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 Conference</a:t>
            </a:r>
          </a:p>
          <a:p>
            <a:pPr algn="ctr">
              <a:lnSpc>
                <a:spcPts val="5259"/>
              </a:lnSpc>
              <a:spcBef>
                <a:spcPct val="0"/>
              </a:spcBef>
            </a:pPr>
            <a:endParaRPr lang="en-US" sz="3756" b="1" dirty="0">
              <a:solidFill>
                <a:srgbClr val="FEFAFA"/>
              </a:solidFill>
              <a:latin typeface="Times New Roman" panose="02020603050405020304" pitchFamily="18" charset="0"/>
              <a:ea typeface="Arimo Bold"/>
              <a:cs typeface="Times New Roman" panose="02020603050405020304" pitchFamily="18" charset="0"/>
              <a:sym typeface="Arimo Bold"/>
            </a:endParaRPr>
          </a:p>
        </p:txBody>
      </p:sp>
      <p:pic>
        <p:nvPicPr>
          <p:cNvPr id="29" name="Picture 28">
            <a:extLst>
              <a:ext uri="{FF2B5EF4-FFF2-40B4-BE49-F238E27FC236}">
                <a16:creationId xmlns:a16="http://schemas.microsoft.com/office/drawing/2014/main" id="{58E6A175-69ED-4C41-E307-925C9384D9C6}"/>
              </a:ext>
            </a:extLst>
          </p:cNvPr>
          <p:cNvPicPr>
            <a:picLocks noChangeAspect="1"/>
          </p:cNvPicPr>
          <p:nvPr/>
        </p:nvPicPr>
        <p:blipFill>
          <a:blip r:embed="rId3"/>
          <a:stretch>
            <a:fillRect/>
          </a:stretch>
        </p:blipFill>
        <p:spPr>
          <a:xfrm>
            <a:off x="1949522" y="1646267"/>
            <a:ext cx="9224097" cy="4346190"/>
          </a:xfrm>
          <a:prstGeom prst="rect">
            <a:avLst/>
          </a:prstGeom>
        </p:spPr>
      </p:pic>
      <p:sp>
        <p:nvSpPr>
          <p:cNvPr id="34" name="TextBox 33">
            <a:extLst>
              <a:ext uri="{FF2B5EF4-FFF2-40B4-BE49-F238E27FC236}">
                <a16:creationId xmlns:a16="http://schemas.microsoft.com/office/drawing/2014/main" id="{AE205569-601B-DC58-563F-D92EEF9AF0BA}"/>
              </a:ext>
            </a:extLst>
          </p:cNvPr>
          <p:cNvSpPr txBox="1"/>
          <p:nvPr/>
        </p:nvSpPr>
        <p:spPr>
          <a:xfrm>
            <a:off x="793320" y="6701741"/>
            <a:ext cx="3540469" cy="1938992"/>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Show resources widget on the student dashboard</a:t>
            </a:r>
            <a:endParaRPr lang="en-US" sz="2000" dirty="0">
              <a:latin typeface="Times New Roman" panose="02020603050405020304" pitchFamily="18" charset="0"/>
              <a:cs typeface="Times New Roman" panose="02020603050405020304" pitchFamily="18" charset="0"/>
            </a:endParaRPr>
          </a:p>
          <a:p>
            <a:pPr>
              <a:buNone/>
            </a:pPr>
            <a:r>
              <a:rPr lang="en-US" sz="2000" dirty="0">
                <a:latin typeface="Times New Roman" panose="02020603050405020304" pitchFamily="18" charset="0"/>
                <a:cs typeface="Times New Roman" panose="02020603050405020304" pitchFamily="18" charset="0"/>
              </a:rPr>
              <a:t>Adds a widget to the student dashboard to review currently reserved or checked out resources.</a:t>
            </a:r>
          </a:p>
        </p:txBody>
      </p:sp>
      <p:pic>
        <p:nvPicPr>
          <p:cNvPr id="36" name="Picture 35">
            <a:extLst>
              <a:ext uri="{FF2B5EF4-FFF2-40B4-BE49-F238E27FC236}">
                <a16:creationId xmlns:a16="http://schemas.microsoft.com/office/drawing/2014/main" id="{C60D90EB-52ED-BDF0-A4B8-A80ABC228D3A}"/>
              </a:ext>
            </a:extLst>
          </p:cNvPr>
          <p:cNvPicPr>
            <a:picLocks noChangeAspect="1"/>
          </p:cNvPicPr>
          <p:nvPr/>
        </p:nvPicPr>
        <p:blipFill>
          <a:blip r:embed="rId4"/>
          <a:stretch>
            <a:fillRect/>
          </a:stretch>
        </p:blipFill>
        <p:spPr>
          <a:xfrm>
            <a:off x="4333793" y="5990961"/>
            <a:ext cx="5556557" cy="3360552"/>
          </a:xfrm>
          <a:prstGeom prst="rect">
            <a:avLst/>
          </a:prstGeom>
        </p:spPr>
      </p:pic>
      <p:sp>
        <p:nvSpPr>
          <p:cNvPr id="38" name="TextBox 37">
            <a:extLst>
              <a:ext uri="{FF2B5EF4-FFF2-40B4-BE49-F238E27FC236}">
                <a16:creationId xmlns:a16="http://schemas.microsoft.com/office/drawing/2014/main" id="{536B197B-A2D7-0707-9B52-D76ED8089F1C}"/>
              </a:ext>
            </a:extLst>
          </p:cNvPr>
          <p:cNvSpPr txBox="1"/>
          <p:nvPr/>
        </p:nvSpPr>
        <p:spPr>
          <a:xfrm>
            <a:off x="12626947" y="195160"/>
            <a:ext cx="5334001" cy="9156353"/>
          </a:xfrm>
          <a:prstGeom prst="rect">
            <a:avLst/>
          </a:prstGeom>
          <a:noFill/>
        </p:spPr>
        <p:txBody>
          <a:bodyPr wrap="square">
            <a:spAutoFit/>
          </a:bodyPr>
          <a:lstStyle/>
          <a:p>
            <a:r>
              <a:rPr lang="en-US" sz="1900" b="1" dirty="0">
                <a:solidFill>
                  <a:schemeClr val="bg1"/>
                </a:solidFill>
                <a:latin typeface="Times New Roman" panose="02020603050405020304" pitchFamily="18" charset="0"/>
                <a:cs typeface="Times New Roman" panose="02020603050405020304" pitchFamily="18" charset="0"/>
              </a:rPr>
              <a:t>Choose to Block Students on List:</a:t>
            </a:r>
            <a:endParaRPr lang="en-US" sz="1900" dirty="0">
              <a:solidFill>
                <a:schemeClr val="bg1"/>
              </a:solidFill>
              <a:latin typeface="Times New Roman" panose="02020603050405020304" pitchFamily="18" charset="0"/>
              <a:cs typeface="Times New Roman" panose="02020603050405020304" pitchFamily="18" charset="0"/>
            </a:endParaRPr>
          </a:p>
          <a:p>
            <a:pPr>
              <a:buNone/>
            </a:pPr>
            <a:r>
              <a:rPr lang="en-US" sz="1900" dirty="0">
                <a:solidFill>
                  <a:schemeClr val="bg1"/>
                </a:solidFill>
                <a:latin typeface="Times New Roman" panose="02020603050405020304" pitchFamily="18" charset="0"/>
                <a:cs typeface="Times New Roman" panose="02020603050405020304" pitchFamily="18" charset="0"/>
              </a:rPr>
              <a:t>This can be utilized to block any resource access to certain students based on the linked list.</a:t>
            </a:r>
            <a:endParaRPr lang="en-US" sz="1900" b="1" dirty="0">
              <a:solidFill>
                <a:schemeClr val="bg1"/>
              </a:solidFill>
              <a:latin typeface="Times New Roman" panose="02020603050405020304" pitchFamily="18" charset="0"/>
              <a:cs typeface="Times New Roman" panose="02020603050405020304" pitchFamily="18" charset="0"/>
            </a:endParaRPr>
          </a:p>
          <a:p>
            <a:endParaRPr lang="en-US" sz="1900" b="1" dirty="0">
              <a:solidFill>
                <a:schemeClr val="bg1"/>
              </a:solidFill>
              <a:latin typeface="Times New Roman" panose="02020603050405020304" pitchFamily="18" charset="0"/>
              <a:cs typeface="Times New Roman" panose="02020603050405020304" pitchFamily="18" charset="0"/>
            </a:endParaRPr>
          </a:p>
          <a:p>
            <a:r>
              <a:rPr lang="en-US" sz="1900" b="1" dirty="0">
                <a:solidFill>
                  <a:schemeClr val="bg1"/>
                </a:solidFill>
                <a:latin typeface="Times New Roman" panose="02020603050405020304" pitchFamily="18" charset="0"/>
                <a:cs typeface="Times New Roman" panose="02020603050405020304" pitchFamily="18" charset="0"/>
              </a:rPr>
              <a:t>Allow students to reserve a resource via the dashboard:</a:t>
            </a:r>
            <a:endParaRPr lang="en-US" sz="1900" dirty="0">
              <a:solidFill>
                <a:schemeClr val="bg1"/>
              </a:solidFill>
              <a:latin typeface="Times New Roman" panose="02020603050405020304" pitchFamily="18" charset="0"/>
              <a:cs typeface="Times New Roman" panose="02020603050405020304" pitchFamily="18" charset="0"/>
            </a:endParaRPr>
          </a:p>
          <a:p>
            <a:pPr>
              <a:buNone/>
            </a:pPr>
            <a:r>
              <a:rPr lang="en-US" sz="1900" dirty="0">
                <a:solidFill>
                  <a:schemeClr val="bg1"/>
                </a:solidFill>
                <a:latin typeface="Times New Roman" panose="02020603050405020304" pitchFamily="18" charset="0"/>
                <a:cs typeface="Times New Roman" panose="02020603050405020304" pitchFamily="18" charset="0"/>
              </a:rPr>
              <a:t>Expands the above functionality to allow students to reserve resources for themselves.</a:t>
            </a:r>
            <a:br>
              <a:rPr lang="en-US" sz="1900" dirty="0">
                <a:solidFill>
                  <a:schemeClr val="bg1"/>
                </a:solidFill>
                <a:latin typeface="Times New Roman" panose="02020603050405020304" pitchFamily="18" charset="0"/>
                <a:cs typeface="Times New Roman" panose="02020603050405020304" pitchFamily="18" charset="0"/>
              </a:rPr>
            </a:br>
            <a:endParaRPr lang="en-US" sz="1900" dirty="0">
              <a:solidFill>
                <a:schemeClr val="bg1"/>
              </a:solidFill>
              <a:latin typeface="Times New Roman" panose="02020603050405020304" pitchFamily="18" charset="0"/>
              <a:cs typeface="Times New Roman" panose="02020603050405020304" pitchFamily="18" charset="0"/>
            </a:endParaRPr>
          </a:p>
          <a:p>
            <a:r>
              <a:rPr lang="en-US" sz="1900" b="1" dirty="0">
                <a:solidFill>
                  <a:schemeClr val="bg1"/>
                </a:solidFill>
                <a:latin typeface="Times New Roman" panose="02020603050405020304" pitchFamily="18" charset="0"/>
                <a:cs typeface="Times New Roman" panose="02020603050405020304" pitchFamily="18" charset="0"/>
              </a:rPr>
              <a:t>Maximum # outstanding reservations overall:</a:t>
            </a:r>
            <a:endParaRPr lang="en-US" sz="1900" dirty="0">
              <a:solidFill>
                <a:schemeClr val="bg1"/>
              </a:solidFill>
              <a:latin typeface="Times New Roman" panose="02020603050405020304" pitchFamily="18" charset="0"/>
              <a:cs typeface="Times New Roman" panose="02020603050405020304" pitchFamily="18" charset="0"/>
            </a:endParaRPr>
          </a:p>
          <a:p>
            <a:pPr>
              <a:buNone/>
            </a:pPr>
            <a:r>
              <a:rPr lang="en-US" sz="1900" dirty="0">
                <a:solidFill>
                  <a:schemeClr val="bg1"/>
                </a:solidFill>
                <a:latin typeface="Times New Roman" panose="02020603050405020304" pitchFamily="18" charset="0"/>
                <a:cs typeface="Times New Roman" panose="02020603050405020304" pitchFamily="18" charset="0"/>
              </a:rPr>
              <a:t>How many total outstanding reservations can a student hold for your resources.</a:t>
            </a:r>
            <a:br>
              <a:rPr lang="en-US" sz="1900" dirty="0">
                <a:solidFill>
                  <a:schemeClr val="bg1"/>
                </a:solidFill>
                <a:latin typeface="Times New Roman" panose="02020603050405020304" pitchFamily="18" charset="0"/>
                <a:cs typeface="Times New Roman" panose="02020603050405020304" pitchFamily="18" charset="0"/>
              </a:rPr>
            </a:br>
            <a:endParaRPr lang="en-US" sz="1900" dirty="0">
              <a:solidFill>
                <a:schemeClr val="bg1"/>
              </a:solidFill>
              <a:latin typeface="Times New Roman" panose="02020603050405020304" pitchFamily="18" charset="0"/>
              <a:cs typeface="Times New Roman" panose="02020603050405020304" pitchFamily="18" charset="0"/>
            </a:endParaRPr>
          </a:p>
          <a:p>
            <a:r>
              <a:rPr lang="en-US" sz="1900" b="1" dirty="0">
                <a:solidFill>
                  <a:schemeClr val="bg1"/>
                </a:solidFill>
                <a:latin typeface="Times New Roman" panose="02020603050405020304" pitchFamily="18" charset="0"/>
                <a:cs typeface="Times New Roman" panose="02020603050405020304" pitchFamily="18" charset="0"/>
              </a:rPr>
              <a:t>Maximum # outstanding reservations for one resource:</a:t>
            </a:r>
            <a:endParaRPr lang="en-US" sz="1900" dirty="0">
              <a:solidFill>
                <a:schemeClr val="bg1"/>
              </a:solidFill>
              <a:latin typeface="Times New Roman" panose="02020603050405020304" pitchFamily="18" charset="0"/>
              <a:cs typeface="Times New Roman" panose="02020603050405020304" pitchFamily="18" charset="0"/>
            </a:endParaRPr>
          </a:p>
          <a:p>
            <a:pPr>
              <a:buNone/>
            </a:pPr>
            <a:r>
              <a:rPr lang="en-US" sz="1900" dirty="0">
                <a:solidFill>
                  <a:schemeClr val="bg1"/>
                </a:solidFill>
                <a:latin typeface="Times New Roman" panose="02020603050405020304" pitchFamily="18" charset="0"/>
                <a:cs typeface="Times New Roman" panose="02020603050405020304" pitchFamily="18" charset="0"/>
              </a:rPr>
              <a:t>How many total outstanding reservations can a student hold for a single resource.</a:t>
            </a:r>
            <a:br>
              <a:rPr lang="en-US" sz="1900" dirty="0">
                <a:solidFill>
                  <a:schemeClr val="bg1"/>
                </a:solidFill>
                <a:latin typeface="Times New Roman" panose="02020603050405020304" pitchFamily="18" charset="0"/>
                <a:cs typeface="Times New Roman" panose="02020603050405020304" pitchFamily="18" charset="0"/>
              </a:rPr>
            </a:br>
            <a:endParaRPr lang="en-US" sz="1900" dirty="0">
              <a:solidFill>
                <a:schemeClr val="bg1"/>
              </a:solidFill>
              <a:latin typeface="Times New Roman" panose="02020603050405020304" pitchFamily="18" charset="0"/>
              <a:cs typeface="Times New Roman" panose="02020603050405020304" pitchFamily="18" charset="0"/>
            </a:endParaRPr>
          </a:p>
          <a:p>
            <a:r>
              <a:rPr lang="en-US" sz="1900" b="1" dirty="0">
                <a:solidFill>
                  <a:schemeClr val="bg1"/>
                </a:solidFill>
                <a:latin typeface="Times New Roman" panose="02020603050405020304" pitchFamily="18" charset="0"/>
                <a:cs typeface="Times New Roman" panose="02020603050405020304" pitchFamily="18" charset="0"/>
              </a:rPr>
              <a:t>Maximum # of days for an individual reservation:</a:t>
            </a:r>
            <a:endParaRPr lang="en-US" sz="1900" dirty="0">
              <a:solidFill>
                <a:schemeClr val="bg1"/>
              </a:solidFill>
              <a:latin typeface="Times New Roman" panose="02020603050405020304" pitchFamily="18" charset="0"/>
              <a:cs typeface="Times New Roman" panose="02020603050405020304" pitchFamily="18" charset="0"/>
            </a:endParaRPr>
          </a:p>
          <a:p>
            <a:pPr>
              <a:buNone/>
            </a:pPr>
            <a:r>
              <a:rPr lang="en-US" sz="1900" dirty="0">
                <a:solidFill>
                  <a:schemeClr val="bg1"/>
                </a:solidFill>
                <a:latin typeface="Times New Roman" panose="02020603050405020304" pitchFamily="18" charset="0"/>
                <a:cs typeface="Times New Roman" panose="02020603050405020304" pitchFamily="18" charset="0"/>
              </a:rPr>
              <a:t>How many days can a student reserve a resource for? For example, allowing the student to reserve the resource from the 11th of the month to the 17th, but no longer, would mean this preference needs to be set to 7.</a:t>
            </a:r>
            <a:br>
              <a:rPr lang="en-US" sz="1900" dirty="0">
                <a:solidFill>
                  <a:schemeClr val="bg1"/>
                </a:solidFill>
                <a:latin typeface="Times New Roman" panose="02020603050405020304" pitchFamily="18" charset="0"/>
                <a:cs typeface="Times New Roman" panose="02020603050405020304" pitchFamily="18" charset="0"/>
              </a:rPr>
            </a:br>
            <a:endParaRPr lang="en-US" sz="1900" dirty="0">
              <a:solidFill>
                <a:schemeClr val="bg1"/>
              </a:solidFill>
              <a:latin typeface="Times New Roman" panose="02020603050405020304" pitchFamily="18" charset="0"/>
              <a:cs typeface="Times New Roman" panose="02020603050405020304" pitchFamily="18" charset="0"/>
            </a:endParaRPr>
          </a:p>
          <a:p>
            <a:r>
              <a:rPr lang="en-US" sz="1900" b="1" dirty="0">
                <a:solidFill>
                  <a:schemeClr val="bg1"/>
                </a:solidFill>
                <a:latin typeface="Times New Roman" panose="02020603050405020304" pitchFamily="18" charset="0"/>
                <a:cs typeface="Times New Roman" panose="02020603050405020304" pitchFamily="18" charset="0"/>
              </a:rPr>
              <a:t>Minimum time needed (days </a:t>
            </a:r>
            <a:r>
              <a:rPr lang="en-US" sz="1900" b="1" dirty="0" err="1">
                <a:solidFill>
                  <a:schemeClr val="bg1"/>
                </a:solidFill>
                <a:latin typeface="Times New Roman" panose="02020603050405020304" pitchFamily="18" charset="0"/>
                <a:cs typeface="Times New Roman" panose="02020603050405020304" pitchFamily="18" charset="0"/>
              </a:rPr>
              <a:t>hrs:min</a:t>
            </a:r>
            <a:r>
              <a:rPr lang="en-US" sz="1900" b="1" dirty="0">
                <a:solidFill>
                  <a:schemeClr val="bg1"/>
                </a:solidFill>
                <a:latin typeface="Times New Roman" panose="02020603050405020304" pitchFamily="18" charset="0"/>
                <a:cs typeface="Times New Roman" panose="02020603050405020304" pitchFamily="18" charset="0"/>
              </a:rPr>
              <a:t>) prior to reservation:</a:t>
            </a:r>
            <a:endParaRPr lang="en-US" sz="1900" dirty="0">
              <a:solidFill>
                <a:schemeClr val="bg1"/>
              </a:solidFill>
              <a:latin typeface="Times New Roman" panose="02020603050405020304" pitchFamily="18" charset="0"/>
              <a:cs typeface="Times New Roman" panose="02020603050405020304" pitchFamily="18" charset="0"/>
            </a:endParaRPr>
          </a:p>
          <a:p>
            <a:pPr>
              <a:buNone/>
            </a:pPr>
            <a:r>
              <a:rPr lang="en-US" sz="1900" dirty="0">
                <a:solidFill>
                  <a:schemeClr val="bg1"/>
                </a:solidFill>
                <a:latin typeface="Times New Roman" panose="02020603050405020304" pitchFamily="18" charset="0"/>
                <a:cs typeface="Times New Roman" panose="02020603050405020304" pitchFamily="18" charset="0"/>
              </a:rPr>
              <a:t>Choose the minimum amount of time in advance needed in order to reserve a resource. This is to prevent students from reserving items in the very near future.</a:t>
            </a:r>
          </a:p>
        </p:txBody>
      </p:sp>
      <p:sp>
        <p:nvSpPr>
          <p:cNvPr id="40" name="TextBox 39">
            <a:extLst>
              <a:ext uri="{FF2B5EF4-FFF2-40B4-BE49-F238E27FC236}">
                <a16:creationId xmlns:a16="http://schemas.microsoft.com/office/drawing/2014/main" id="{D8116C7B-5364-37D5-FEAA-07964B9DB6CC}"/>
              </a:ext>
            </a:extLst>
          </p:cNvPr>
          <p:cNvSpPr txBox="1"/>
          <p:nvPr/>
        </p:nvSpPr>
        <p:spPr>
          <a:xfrm>
            <a:off x="2134899" y="1091413"/>
            <a:ext cx="9144000" cy="369332"/>
          </a:xfrm>
          <a:prstGeom prst="rect">
            <a:avLst/>
          </a:prstGeom>
          <a:noFill/>
        </p:spPr>
        <p:txBody>
          <a:bodyPr wrap="square">
            <a:spAutoFit/>
          </a:bodyPr>
          <a:lstStyle/>
          <a:p>
            <a:r>
              <a:rPr lang="en-US" b="1" i="1" dirty="0">
                <a:latin typeface="Times New Roman" panose="02020603050405020304" pitchFamily="18" charset="0"/>
                <a:cs typeface="Times New Roman" panose="02020603050405020304" pitchFamily="18" charset="0"/>
              </a:rPr>
              <a:t>Other &gt; Other Options &gt; Preferences &gt; System Preferences &gt; Resource Management</a:t>
            </a:r>
            <a:r>
              <a:rPr lang="en-US" b="1" dirty="0">
                <a:latin typeface="Times New Roman" panose="02020603050405020304" pitchFamily="18" charset="0"/>
                <a:cs typeface="Times New Roman" panose="02020603050405020304" pitchFamily="18" charset="0"/>
              </a:rPr>
              <a:t>. </a:t>
            </a:r>
          </a:p>
        </p:txBody>
      </p:sp>
    </p:spTree>
  </p:cSld>
  <p:clrMapOvr>
    <a:masterClrMapping/>
  </p:clrMapOvr>
  <p:transition spd="slow">
    <p:strips dir="ld"/>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grpSp>
        <p:nvGrpSpPr>
          <p:cNvPr id="2" name="Group 2"/>
          <p:cNvGrpSpPr/>
          <p:nvPr/>
        </p:nvGrpSpPr>
        <p:grpSpPr>
          <a:xfrm>
            <a:off x="0" y="9715500"/>
            <a:ext cx="18288000" cy="683142"/>
            <a:chOff x="0" y="0"/>
            <a:chExt cx="4816593" cy="246466"/>
          </a:xfrm>
        </p:grpSpPr>
        <p:sp>
          <p:nvSpPr>
            <p:cNvPr id="3" name="Freeform 3"/>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935016" y="9715500"/>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2026 Virtual </a:t>
            </a:r>
            <a:r>
              <a:rPr lang="en-US" sz="3756" b="1" dirty="0" err="1">
                <a:solidFill>
                  <a:srgbClr val="FEFAFA"/>
                </a:solidFill>
                <a:latin typeface="Times New Roman" panose="02020603050405020304" pitchFamily="18" charset="0"/>
                <a:ea typeface="Arimo Bold"/>
                <a:cs typeface="Times New Roman" panose="02020603050405020304" pitchFamily="18" charset="0"/>
                <a:sym typeface="Arimo Bold"/>
              </a:rPr>
              <a:t>TracCloud</a:t>
            </a: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 Conference</a:t>
            </a:r>
          </a:p>
          <a:p>
            <a:pPr algn="ctr">
              <a:lnSpc>
                <a:spcPts val="5259"/>
              </a:lnSpc>
              <a:spcBef>
                <a:spcPct val="0"/>
              </a:spcBef>
            </a:pPr>
            <a:endParaRPr lang="en-US" sz="3756" b="1" dirty="0">
              <a:solidFill>
                <a:srgbClr val="FEFAFA"/>
              </a:solidFill>
              <a:latin typeface="Times New Roman" panose="02020603050405020304" pitchFamily="18" charset="0"/>
              <a:ea typeface="Arimo Bold"/>
              <a:cs typeface="Times New Roman" panose="02020603050405020304" pitchFamily="18" charset="0"/>
              <a:sym typeface="Arimo Bold"/>
            </a:endParaRPr>
          </a:p>
        </p:txBody>
      </p:sp>
      <p:sp>
        <p:nvSpPr>
          <p:cNvPr id="20" name="TextBox 20"/>
          <p:cNvSpPr txBox="1"/>
          <p:nvPr/>
        </p:nvSpPr>
        <p:spPr>
          <a:xfrm>
            <a:off x="3200400" y="-662402"/>
            <a:ext cx="7430108" cy="2025811"/>
          </a:xfrm>
          <a:prstGeom prst="rect">
            <a:avLst/>
          </a:prstGeom>
        </p:spPr>
        <p:txBody>
          <a:bodyPr lIns="0" tIns="0" rIns="0" bIns="0" rtlCol="0" anchor="t">
            <a:spAutoFit/>
          </a:bodyPr>
          <a:lstStyle/>
          <a:p>
            <a:pPr algn="l">
              <a:lnSpc>
                <a:spcPts val="19000"/>
              </a:lnSpc>
              <a:spcBef>
                <a:spcPct val="0"/>
              </a:spcBef>
            </a:pPr>
            <a:r>
              <a:rPr lang="en-US" sz="7200" b="1" dirty="0">
                <a:solidFill>
                  <a:srgbClr val="000000"/>
                </a:solidFill>
                <a:latin typeface="Times New Roman" panose="02020603050405020304" pitchFamily="18" charset="0"/>
                <a:ea typeface="Montaser Arabic Bold"/>
                <a:cs typeface="Times New Roman" panose="02020603050405020304" pitchFamily="18" charset="0"/>
                <a:sym typeface="Montaser Arabic Bold"/>
              </a:rPr>
              <a:t>Resource Email(s)</a:t>
            </a:r>
          </a:p>
        </p:txBody>
      </p:sp>
      <p:sp>
        <p:nvSpPr>
          <p:cNvPr id="22" name="TextBox 22"/>
          <p:cNvSpPr txBox="1"/>
          <p:nvPr/>
        </p:nvSpPr>
        <p:spPr>
          <a:xfrm>
            <a:off x="1509035" y="7629837"/>
            <a:ext cx="6132463" cy="766688"/>
          </a:xfrm>
          <a:prstGeom prst="rect">
            <a:avLst/>
          </a:prstGeom>
        </p:spPr>
        <p:txBody>
          <a:bodyPr lIns="0" tIns="0" rIns="0" bIns="0" rtlCol="0" anchor="t">
            <a:spAutoFit/>
          </a:bodyPr>
          <a:lstStyle/>
          <a:p>
            <a:pPr algn="l">
              <a:lnSpc>
                <a:spcPts val="6148"/>
              </a:lnSpc>
              <a:spcBef>
                <a:spcPct val="0"/>
              </a:spcBef>
            </a:pPr>
            <a:r>
              <a:rPr lang="en-US" sz="4391" b="1" dirty="0">
                <a:solidFill>
                  <a:srgbClr val="FEFAFA"/>
                </a:solidFill>
                <a:latin typeface="Arimo Bold"/>
                <a:ea typeface="Arimo Bold"/>
                <a:cs typeface="Arimo Bold"/>
                <a:sym typeface="Arimo Bold"/>
              </a:rPr>
              <a:t>PRESENTATION 2030</a:t>
            </a:r>
          </a:p>
        </p:txBody>
      </p:sp>
      <p:sp>
        <p:nvSpPr>
          <p:cNvPr id="23" name="Freeform 23"/>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2"/>
            <a:stretch>
              <a:fillRect/>
            </a:stretch>
          </a:blipFill>
        </p:spPr>
      </p:sp>
      <p:sp>
        <p:nvSpPr>
          <p:cNvPr id="24" name="Freeform 6">
            <a:extLst>
              <a:ext uri="{FF2B5EF4-FFF2-40B4-BE49-F238E27FC236}">
                <a16:creationId xmlns:a16="http://schemas.microsoft.com/office/drawing/2014/main" id="{89F68E3E-758E-4C85-C25F-A7242FF8B166}"/>
              </a:ext>
            </a:extLst>
          </p:cNvPr>
          <p:cNvSpPr/>
          <p:nvPr/>
        </p:nvSpPr>
        <p:spPr>
          <a:xfrm>
            <a:off x="12193743" y="-18435"/>
            <a:ext cx="6094253" cy="9751016"/>
          </a:xfrm>
          <a:custGeom>
            <a:avLst/>
            <a:gdLst/>
            <a:ahLst/>
            <a:cxnLst/>
            <a:rect l="l" t="t" r="r" b="b"/>
            <a:pathLst>
              <a:path w="8615190" h="12692729">
                <a:moveTo>
                  <a:pt x="0" y="0"/>
                </a:moveTo>
                <a:lnTo>
                  <a:pt x="8615190" y="0"/>
                </a:lnTo>
                <a:lnTo>
                  <a:pt x="8615190" y="12692729"/>
                </a:lnTo>
                <a:lnTo>
                  <a:pt x="0" y="12692729"/>
                </a:lnTo>
                <a:lnTo>
                  <a:pt x="0" y="0"/>
                </a:lnTo>
                <a:close/>
              </a:path>
            </a:pathLst>
          </a:custGeom>
          <a:solidFill>
            <a:srgbClr val="660007"/>
          </a:solidFill>
        </p:spPr>
        <p:txBody>
          <a:bodyPr/>
          <a:lstStyle/>
          <a:p>
            <a:r>
              <a:rPr lang="en-US" dirty="0"/>
              <a:t>`</a:t>
            </a:r>
          </a:p>
        </p:txBody>
      </p:sp>
      <p:sp>
        <p:nvSpPr>
          <p:cNvPr id="26" name="TextBox 25">
            <a:extLst>
              <a:ext uri="{FF2B5EF4-FFF2-40B4-BE49-F238E27FC236}">
                <a16:creationId xmlns:a16="http://schemas.microsoft.com/office/drawing/2014/main" id="{C15AB61F-32CF-A18D-448B-5BB1B7F82605}"/>
              </a:ext>
            </a:extLst>
          </p:cNvPr>
          <p:cNvSpPr txBox="1"/>
          <p:nvPr/>
        </p:nvSpPr>
        <p:spPr>
          <a:xfrm>
            <a:off x="2076754" y="1319171"/>
            <a:ext cx="9677400" cy="369332"/>
          </a:xfrm>
          <a:prstGeom prst="rect">
            <a:avLst/>
          </a:prstGeom>
          <a:noFill/>
        </p:spPr>
        <p:txBody>
          <a:bodyPr wrap="square">
            <a:spAutoFit/>
          </a:bodyPr>
          <a:lstStyle/>
          <a:p>
            <a:r>
              <a:rPr lang="en-US" b="1" i="1" dirty="0">
                <a:latin typeface="Times New Roman" panose="02020603050405020304" pitchFamily="18" charset="0"/>
                <a:cs typeface="Times New Roman" panose="02020603050405020304" pitchFamily="18" charset="0"/>
              </a:rPr>
              <a:t>Other &gt; Other Options &gt; Profiles &gt; [Your Profile] &gt; </a:t>
            </a:r>
            <a:r>
              <a:rPr lang="en-US" b="1" i="1" dirty="0" err="1">
                <a:latin typeface="Times New Roman" panose="02020603050405020304" pitchFamily="18" charset="0"/>
                <a:cs typeface="Times New Roman" panose="02020603050405020304" pitchFamily="18" charset="0"/>
              </a:rPr>
              <a:t>Prefs</a:t>
            </a:r>
            <a:r>
              <a:rPr lang="en-US" b="1" i="1" dirty="0">
                <a:latin typeface="Times New Roman" panose="02020603050405020304" pitchFamily="18" charset="0"/>
                <a:cs typeface="Times New Roman" panose="02020603050405020304" pitchFamily="18" charset="0"/>
              </a:rPr>
              <a:t> &gt; Emails &gt; Resource Checkout Emails</a:t>
            </a:r>
            <a:r>
              <a:rPr lang="en-US" b="1" dirty="0">
                <a:latin typeface="Times New Roman" panose="02020603050405020304" pitchFamily="18" charset="0"/>
                <a:cs typeface="Times New Roman" panose="02020603050405020304" pitchFamily="18" charset="0"/>
              </a:rPr>
              <a:t>.</a:t>
            </a:r>
          </a:p>
        </p:txBody>
      </p:sp>
      <p:sp>
        <p:nvSpPr>
          <p:cNvPr id="28" name="TextBox 27">
            <a:extLst>
              <a:ext uri="{FF2B5EF4-FFF2-40B4-BE49-F238E27FC236}">
                <a16:creationId xmlns:a16="http://schemas.microsoft.com/office/drawing/2014/main" id="{C9EC02E0-F27F-7845-78E8-5B95BBE4A245}"/>
              </a:ext>
            </a:extLst>
          </p:cNvPr>
          <p:cNvSpPr txBox="1"/>
          <p:nvPr/>
        </p:nvSpPr>
        <p:spPr>
          <a:xfrm>
            <a:off x="12469946" y="725843"/>
            <a:ext cx="5448786" cy="8586966"/>
          </a:xfrm>
          <a:prstGeom prst="rect">
            <a:avLst/>
          </a:prstGeom>
          <a:noFill/>
        </p:spPr>
        <p:txBody>
          <a:bodyPr wrap="square">
            <a:spAutoFit/>
          </a:bodyPr>
          <a:lstStyle/>
          <a:p>
            <a:r>
              <a:rPr lang="en-US" sz="2400" dirty="0">
                <a:solidFill>
                  <a:schemeClr val="bg1"/>
                </a:solidFill>
                <a:latin typeface="Times New Roman" panose="02020603050405020304" pitchFamily="18" charset="0"/>
                <a:cs typeface="Times New Roman" panose="02020603050405020304" pitchFamily="18" charset="0"/>
              </a:rPr>
              <a:t>Resource emails can be customized to inform students of the due date of their checked-out resource, or if the resource is overdue.</a:t>
            </a:r>
          </a:p>
          <a:p>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Emails templets that can be sent and personalized with TWIG are:</a:t>
            </a:r>
          </a:p>
          <a:p>
            <a:endParaRPr lang="en-US" sz="2400" dirty="0">
              <a:solidFill>
                <a:schemeClr val="bg1"/>
              </a:solidFill>
              <a:latin typeface="Times New Roman" panose="02020603050405020304" pitchFamily="18" charset="0"/>
              <a:cs typeface="Times New Roman" panose="02020603050405020304" pitchFamily="18" charset="0"/>
            </a:endParaRPr>
          </a:p>
          <a:p>
            <a:r>
              <a:rPr lang="en-US" sz="2400" b="1" dirty="0">
                <a:solidFill>
                  <a:schemeClr val="bg1"/>
                </a:solidFill>
                <a:latin typeface="Times New Roman" panose="02020603050405020304" pitchFamily="18" charset="0"/>
                <a:cs typeface="Times New Roman" panose="02020603050405020304" pitchFamily="18" charset="0"/>
              </a:rPr>
              <a:t>Resource Overdue Email: </a:t>
            </a:r>
            <a:r>
              <a:rPr lang="en-US" sz="2400" dirty="0">
                <a:solidFill>
                  <a:schemeClr val="bg1"/>
                </a:solidFill>
                <a:latin typeface="Times New Roman" panose="02020603050405020304" pitchFamily="18" charset="0"/>
                <a:cs typeface="Times New Roman" panose="02020603050405020304" pitchFamily="18" charset="0"/>
              </a:rPr>
              <a:t>- sends an email is the student has an overdue checkout.</a:t>
            </a:r>
          </a:p>
          <a:p>
            <a:endParaRPr lang="en-US" sz="2400" dirty="0">
              <a:solidFill>
                <a:schemeClr val="bg1"/>
              </a:solidFill>
              <a:latin typeface="Times New Roman" panose="02020603050405020304" pitchFamily="18" charset="0"/>
              <a:cs typeface="Times New Roman" panose="02020603050405020304" pitchFamily="18" charset="0"/>
            </a:endParaRPr>
          </a:p>
          <a:p>
            <a:r>
              <a:rPr lang="en-US" sz="2400" b="1" dirty="0">
                <a:solidFill>
                  <a:schemeClr val="bg1"/>
                </a:solidFill>
                <a:latin typeface="Times New Roman" panose="02020603050405020304" pitchFamily="18" charset="0"/>
                <a:cs typeface="Times New Roman" panose="02020603050405020304" pitchFamily="18" charset="0"/>
              </a:rPr>
              <a:t>Student Confirmation Email: </a:t>
            </a:r>
            <a:r>
              <a:rPr lang="en-US" sz="2400" dirty="0">
                <a:solidFill>
                  <a:schemeClr val="bg1"/>
                </a:solidFill>
                <a:latin typeface="Times New Roman" panose="02020603050405020304" pitchFamily="18" charset="0"/>
                <a:cs typeface="Times New Roman" panose="02020603050405020304" pitchFamily="18" charset="0"/>
              </a:rPr>
              <a:t>- that sends a email once a resource is checked out.</a:t>
            </a:r>
          </a:p>
          <a:p>
            <a:endParaRPr lang="en-US" sz="2400" dirty="0">
              <a:solidFill>
                <a:schemeClr val="bg1"/>
              </a:solidFill>
              <a:latin typeface="Times New Roman" panose="02020603050405020304" pitchFamily="18" charset="0"/>
              <a:cs typeface="Times New Roman" panose="02020603050405020304" pitchFamily="18" charset="0"/>
            </a:endParaRPr>
          </a:p>
          <a:p>
            <a:r>
              <a:rPr lang="en-US" sz="2400" b="1" dirty="0">
                <a:solidFill>
                  <a:schemeClr val="bg1"/>
                </a:solidFill>
                <a:latin typeface="Times New Roman" panose="02020603050405020304" pitchFamily="18" charset="0"/>
                <a:cs typeface="Times New Roman" panose="02020603050405020304" pitchFamily="18" charset="0"/>
              </a:rPr>
              <a:t>Resource Reminder Email: </a:t>
            </a:r>
            <a:r>
              <a:rPr lang="en-US" sz="2400" dirty="0">
                <a:solidFill>
                  <a:schemeClr val="bg1"/>
                </a:solidFill>
                <a:latin typeface="Times New Roman" panose="02020603050405020304" pitchFamily="18" charset="0"/>
                <a:cs typeface="Times New Roman" panose="02020603050405020304" pitchFamily="18" charset="0"/>
              </a:rPr>
              <a:t>- for reservation reminders that the item is ready for pick up.</a:t>
            </a:r>
          </a:p>
          <a:p>
            <a:endParaRPr lang="en-US" sz="2400" dirty="0">
              <a:solidFill>
                <a:schemeClr val="bg1"/>
              </a:solidFill>
              <a:latin typeface="Times New Roman" panose="02020603050405020304" pitchFamily="18" charset="0"/>
              <a:cs typeface="Times New Roman" panose="02020603050405020304" pitchFamily="18" charset="0"/>
            </a:endParaRPr>
          </a:p>
          <a:p>
            <a:r>
              <a:rPr lang="en-US" sz="2400" b="1" dirty="0">
                <a:solidFill>
                  <a:schemeClr val="bg1"/>
                </a:solidFill>
                <a:latin typeface="Times New Roman" panose="02020603050405020304" pitchFamily="18" charset="0"/>
                <a:cs typeface="Times New Roman" panose="02020603050405020304" pitchFamily="18" charset="0"/>
              </a:rPr>
              <a:t>Resource Return Confirmation Email: </a:t>
            </a:r>
            <a:r>
              <a:rPr lang="en-US" sz="2400" dirty="0">
                <a:solidFill>
                  <a:schemeClr val="bg1"/>
                </a:solidFill>
                <a:latin typeface="Times New Roman" panose="02020603050405020304" pitchFamily="18" charset="0"/>
                <a:cs typeface="Times New Roman" panose="02020603050405020304" pitchFamily="18" charset="0"/>
              </a:rPr>
              <a:t>- sends a email confirming the resource has been returned successfully. </a:t>
            </a:r>
          </a:p>
        </p:txBody>
      </p:sp>
      <p:pic>
        <p:nvPicPr>
          <p:cNvPr id="30" name="Picture 29">
            <a:extLst>
              <a:ext uri="{FF2B5EF4-FFF2-40B4-BE49-F238E27FC236}">
                <a16:creationId xmlns:a16="http://schemas.microsoft.com/office/drawing/2014/main" id="{9B7CD636-7569-DA93-2424-2033C7D9E889}"/>
              </a:ext>
            </a:extLst>
          </p:cNvPr>
          <p:cNvPicPr>
            <a:picLocks noChangeAspect="1"/>
          </p:cNvPicPr>
          <p:nvPr/>
        </p:nvPicPr>
        <p:blipFill>
          <a:blip r:embed="rId3"/>
          <a:stretch>
            <a:fillRect/>
          </a:stretch>
        </p:blipFill>
        <p:spPr>
          <a:xfrm>
            <a:off x="2076754" y="2078246"/>
            <a:ext cx="9068394" cy="72345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a:extLst>
            <a:ext uri="{FF2B5EF4-FFF2-40B4-BE49-F238E27FC236}">
              <a16:creationId xmlns:a16="http://schemas.microsoft.com/office/drawing/2014/main" id="{C3CE6A62-7D4E-51FD-4A39-2865269EF48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EF29877-3378-BF55-C2A1-115A4C21DE8C}"/>
              </a:ext>
            </a:extLst>
          </p:cNvPr>
          <p:cNvGrpSpPr/>
          <p:nvPr/>
        </p:nvGrpSpPr>
        <p:grpSpPr>
          <a:xfrm>
            <a:off x="0" y="9715500"/>
            <a:ext cx="18288000" cy="683142"/>
            <a:chOff x="0" y="0"/>
            <a:chExt cx="4816593" cy="246466"/>
          </a:xfrm>
        </p:grpSpPr>
        <p:sp>
          <p:nvSpPr>
            <p:cNvPr id="3" name="Freeform 3">
              <a:extLst>
                <a:ext uri="{FF2B5EF4-FFF2-40B4-BE49-F238E27FC236}">
                  <a16:creationId xmlns:a16="http://schemas.microsoft.com/office/drawing/2014/main" id="{2FC1B52A-0D18-1975-A215-ACF65201493D}"/>
                </a:ext>
              </a:extLst>
            </p:cNvPr>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a:extLst>
                <a:ext uri="{FF2B5EF4-FFF2-40B4-BE49-F238E27FC236}">
                  <a16:creationId xmlns:a16="http://schemas.microsoft.com/office/drawing/2014/main" id="{4568AC05-1FFC-FC00-E2B6-C9CA6E900603}"/>
                </a:ext>
              </a:extLst>
            </p:cNvPr>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F3CBC9E5-E581-9BE4-301E-57F22BFF9495}"/>
              </a:ext>
            </a:extLst>
          </p:cNvPr>
          <p:cNvSpPr txBox="1"/>
          <p:nvPr/>
        </p:nvSpPr>
        <p:spPr>
          <a:xfrm>
            <a:off x="4935016" y="9715500"/>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2026 Virtual </a:t>
            </a:r>
            <a:r>
              <a:rPr lang="en-US" sz="3756" b="1" dirty="0" err="1">
                <a:solidFill>
                  <a:srgbClr val="FEFAFA"/>
                </a:solidFill>
                <a:latin typeface="Times New Roman" panose="02020603050405020304" pitchFamily="18" charset="0"/>
                <a:ea typeface="Arimo Bold"/>
                <a:cs typeface="Times New Roman" panose="02020603050405020304" pitchFamily="18" charset="0"/>
                <a:sym typeface="Arimo Bold"/>
              </a:rPr>
              <a:t>TracCloud</a:t>
            </a: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 Conference</a:t>
            </a:r>
          </a:p>
          <a:p>
            <a:pPr algn="ctr">
              <a:lnSpc>
                <a:spcPts val="5259"/>
              </a:lnSpc>
              <a:spcBef>
                <a:spcPct val="0"/>
              </a:spcBef>
            </a:pPr>
            <a:endParaRPr lang="en-US" sz="3756" b="1" dirty="0">
              <a:solidFill>
                <a:srgbClr val="FEFAFA"/>
              </a:solidFill>
              <a:latin typeface="Times New Roman" panose="02020603050405020304" pitchFamily="18" charset="0"/>
              <a:ea typeface="Arimo Bold"/>
              <a:cs typeface="Times New Roman" panose="02020603050405020304" pitchFamily="18" charset="0"/>
              <a:sym typeface="Arimo Bold"/>
            </a:endParaRPr>
          </a:p>
        </p:txBody>
      </p:sp>
      <p:sp>
        <p:nvSpPr>
          <p:cNvPr id="23" name="Freeform 23">
            <a:extLst>
              <a:ext uri="{FF2B5EF4-FFF2-40B4-BE49-F238E27FC236}">
                <a16:creationId xmlns:a16="http://schemas.microsoft.com/office/drawing/2014/main" id="{60DC0329-F792-78B9-77EC-19282DED8297}"/>
              </a:ext>
            </a:extLst>
          </p:cNvPr>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2"/>
            <a:stretch>
              <a:fillRect/>
            </a:stretch>
          </a:blipFill>
        </p:spPr>
      </p:sp>
      <p:sp>
        <p:nvSpPr>
          <p:cNvPr id="24" name="Freeform 6">
            <a:extLst>
              <a:ext uri="{FF2B5EF4-FFF2-40B4-BE49-F238E27FC236}">
                <a16:creationId xmlns:a16="http://schemas.microsoft.com/office/drawing/2014/main" id="{90CF46CD-6807-C77C-9F0E-421C58EF47D7}"/>
              </a:ext>
            </a:extLst>
          </p:cNvPr>
          <p:cNvSpPr/>
          <p:nvPr/>
        </p:nvSpPr>
        <p:spPr>
          <a:xfrm>
            <a:off x="14159187" y="-18435"/>
            <a:ext cx="4128809" cy="9751016"/>
          </a:xfrm>
          <a:custGeom>
            <a:avLst/>
            <a:gdLst/>
            <a:ahLst/>
            <a:cxnLst/>
            <a:rect l="l" t="t" r="r" b="b"/>
            <a:pathLst>
              <a:path w="8615190" h="12692729">
                <a:moveTo>
                  <a:pt x="0" y="0"/>
                </a:moveTo>
                <a:lnTo>
                  <a:pt x="8615190" y="0"/>
                </a:lnTo>
                <a:lnTo>
                  <a:pt x="8615190" y="12692729"/>
                </a:lnTo>
                <a:lnTo>
                  <a:pt x="0" y="12692729"/>
                </a:lnTo>
                <a:lnTo>
                  <a:pt x="0" y="0"/>
                </a:lnTo>
                <a:close/>
              </a:path>
            </a:pathLst>
          </a:custGeom>
          <a:solidFill>
            <a:srgbClr val="660007"/>
          </a:solidFill>
        </p:spPr>
        <p:txBody>
          <a:bodyPr/>
          <a:lstStyle/>
          <a:p>
            <a:r>
              <a:rPr lang="en-US" dirty="0"/>
              <a:t>`</a:t>
            </a:r>
          </a:p>
        </p:txBody>
      </p:sp>
      <p:sp>
        <p:nvSpPr>
          <p:cNvPr id="9" name="TextBox 4">
            <a:extLst>
              <a:ext uri="{FF2B5EF4-FFF2-40B4-BE49-F238E27FC236}">
                <a16:creationId xmlns:a16="http://schemas.microsoft.com/office/drawing/2014/main" id="{E1FDEA2B-E90B-4F76-55A9-7FB38828CC77}"/>
              </a:ext>
            </a:extLst>
          </p:cNvPr>
          <p:cNvSpPr txBox="1"/>
          <p:nvPr/>
        </p:nvSpPr>
        <p:spPr>
          <a:xfrm>
            <a:off x="2287248" y="12605"/>
            <a:ext cx="10513837" cy="1168590"/>
          </a:xfrm>
          <a:prstGeom prst="rect">
            <a:avLst/>
          </a:prstGeom>
        </p:spPr>
        <p:txBody>
          <a:bodyPr lIns="0" tIns="0" rIns="0" bIns="0" rtlCol="0" anchor="t">
            <a:spAutoFit/>
          </a:bodyPr>
          <a:lstStyle/>
          <a:p>
            <a:pPr algn="ctr">
              <a:lnSpc>
                <a:spcPts val="9857"/>
              </a:lnSpc>
              <a:spcBef>
                <a:spcPct val="0"/>
              </a:spcBef>
            </a:pPr>
            <a:r>
              <a:rPr lang="en-US" sz="6600" b="1" dirty="0">
                <a:solidFill>
                  <a:srgbClr val="000000"/>
                </a:solidFill>
                <a:latin typeface="Times New Roman" panose="02020603050405020304" pitchFamily="18" charset="0"/>
                <a:ea typeface="Montaser Arabic Bold"/>
                <a:cs typeface="Times New Roman" panose="02020603050405020304" pitchFamily="18" charset="0"/>
                <a:sym typeface="Montaser Arabic Bold"/>
              </a:rPr>
              <a:t>Resource Reports</a:t>
            </a:r>
          </a:p>
        </p:txBody>
      </p:sp>
      <p:sp>
        <p:nvSpPr>
          <p:cNvPr id="11" name="TextBox 10">
            <a:extLst>
              <a:ext uri="{FF2B5EF4-FFF2-40B4-BE49-F238E27FC236}">
                <a16:creationId xmlns:a16="http://schemas.microsoft.com/office/drawing/2014/main" id="{B798A3AC-1CDA-CCE5-7C46-9FD83E4B7922}"/>
              </a:ext>
            </a:extLst>
          </p:cNvPr>
          <p:cNvSpPr txBox="1"/>
          <p:nvPr/>
        </p:nvSpPr>
        <p:spPr>
          <a:xfrm>
            <a:off x="14186222" y="1468889"/>
            <a:ext cx="4846167" cy="400110"/>
          </a:xfrm>
          <a:prstGeom prst="rect">
            <a:avLst/>
          </a:prstGeom>
          <a:noFill/>
        </p:spPr>
        <p:txBody>
          <a:bodyPr wrap="square">
            <a:spAutoFit/>
          </a:bodyPr>
          <a:lstStyle/>
          <a:p>
            <a:r>
              <a:rPr lang="en-US" sz="2000" b="1" i="1" dirty="0">
                <a:solidFill>
                  <a:schemeClr val="bg1"/>
                </a:solidFill>
                <a:latin typeface="Times New Roman" panose="02020603050405020304" pitchFamily="18" charset="0"/>
                <a:cs typeface="Times New Roman" panose="02020603050405020304" pitchFamily="18" charset="0"/>
              </a:rPr>
              <a:t>Reports &gt; Management &gt; Resources</a:t>
            </a:r>
            <a:endParaRPr lang="en-US" sz="2000" b="1" dirty="0">
              <a:solidFill>
                <a:schemeClr val="bg1"/>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FA612F13-4408-858E-63BD-7BAE5F19655F}"/>
              </a:ext>
            </a:extLst>
          </p:cNvPr>
          <p:cNvPicPr>
            <a:picLocks noChangeAspect="1"/>
          </p:cNvPicPr>
          <p:nvPr/>
        </p:nvPicPr>
        <p:blipFill>
          <a:blip r:embed="rId3"/>
          <a:stretch>
            <a:fillRect/>
          </a:stretch>
        </p:blipFill>
        <p:spPr>
          <a:xfrm>
            <a:off x="4052313" y="1374326"/>
            <a:ext cx="6850974" cy="4320914"/>
          </a:xfrm>
          <a:prstGeom prst="rect">
            <a:avLst/>
          </a:prstGeom>
        </p:spPr>
      </p:pic>
      <p:sp>
        <p:nvSpPr>
          <p:cNvPr id="15" name="TextBox 14">
            <a:extLst>
              <a:ext uri="{FF2B5EF4-FFF2-40B4-BE49-F238E27FC236}">
                <a16:creationId xmlns:a16="http://schemas.microsoft.com/office/drawing/2014/main" id="{922A41C4-4B97-FDCC-C6C7-14C84112F258}"/>
              </a:ext>
            </a:extLst>
          </p:cNvPr>
          <p:cNvSpPr txBox="1"/>
          <p:nvPr/>
        </p:nvSpPr>
        <p:spPr>
          <a:xfrm>
            <a:off x="5372467" y="5881189"/>
            <a:ext cx="4343400" cy="120032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Utilization</a:t>
            </a:r>
            <a:r>
              <a:rPr lang="en-US" sz="2400" dirty="0">
                <a:latin typeface="Times New Roman" panose="02020603050405020304" pitchFamily="18" charset="0"/>
                <a:cs typeface="Times New Roman" panose="02020603050405020304" pitchFamily="18" charset="0"/>
              </a:rPr>
              <a:t> will show all checked out resources and the individual checkouts.</a:t>
            </a:r>
          </a:p>
        </p:txBody>
      </p:sp>
      <p:pic>
        <p:nvPicPr>
          <p:cNvPr id="17" name="Picture 16">
            <a:extLst>
              <a:ext uri="{FF2B5EF4-FFF2-40B4-BE49-F238E27FC236}">
                <a16:creationId xmlns:a16="http://schemas.microsoft.com/office/drawing/2014/main" id="{3923CF81-6817-421B-A4D8-310D8B738ABB}"/>
              </a:ext>
            </a:extLst>
          </p:cNvPr>
          <p:cNvPicPr>
            <a:picLocks noChangeAspect="1"/>
          </p:cNvPicPr>
          <p:nvPr/>
        </p:nvPicPr>
        <p:blipFill>
          <a:blip r:embed="rId4"/>
          <a:stretch>
            <a:fillRect/>
          </a:stretch>
        </p:blipFill>
        <p:spPr>
          <a:xfrm>
            <a:off x="0" y="7250093"/>
            <a:ext cx="14159187" cy="2469094"/>
          </a:xfrm>
          <a:prstGeom prst="rect">
            <a:avLst/>
          </a:prstGeom>
        </p:spPr>
      </p:pic>
      <p:sp>
        <p:nvSpPr>
          <p:cNvPr id="18" name="Rectangle: Rounded Corners 17">
            <a:extLst>
              <a:ext uri="{FF2B5EF4-FFF2-40B4-BE49-F238E27FC236}">
                <a16:creationId xmlns:a16="http://schemas.microsoft.com/office/drawing/2014/main" id="{F5861F7F-E826-6C2B-7D80-44590DF7E5DB}"/>
              </a:ext>
            </a:extLst>
          </p:cNvPr>
          <p:cNvSpPr/>
          <p:nvPr/>
        </p:nvSpPr>
        <p:spPr>
          <a:xfrm>
            <a:off x="4191000" y="5231000"/>
            <a:ext cx="2286000" cy="312609"/>
          </a:xfrm>
          <a:prstGeom prst="round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9CC6FB64-DBE0-0F5B-DCC8-1B03326BAC8C}"/>
              </a:ext>
            </a:extLst>
          </p:cNvPr>
          <p:cNvPicPr>
            <a:picLocks noChangeAspect="1"/>
          </p:cNvPicPr>
          <p:nvPr/>
        </p:nvPicPr>
        <p:blipFill>
          <a:blip r:embed="rId5"/>
          <a:stretch>
            <a:fillRect/>
          </a:stretch>
        </p:blipFill>
        <p:spPr>
          <a:xfrm>
            <a:off x="14133213" y="2519187"/>
            <a:ext cx="4180755" cy="4562331"/>
          </a:xfrm>
          <a:prstGeom prst="rect">
            <a:avLst/>
          </a:prstGeom>
        </p:spPr>
      </p:pic>
    </p:spTree>
    <p:extLst>
      <p:ext uri="{BB962C8B-B14F-4D97-AF65-F5344CB8AC3E}">
        <p14:creationId xmlns:p14="http://schemas.microsoft.com/office/powerpoint/2010/main" val="2499385947"/>
      </p:ext>
    </p:extLst>
  </p:cSld>
  <p:clrMapOvr>
    <a:masterClrMapping/>
  </p:clrMapOvr>
  <p:transition spd="slow">
    <p:randomBa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a:extLst>
            <a:ext uri="{FF2B5EF4-FFF2-40B4-BE49-F238E27FC236}">
              <a16:creationId xmlns:a16="http://schemas.microsoft.com/office/drawing/2014/main" id="{E7F47540-44E4-3607-EBF9-72DA917D23B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798EE71-D36C-984D-C66E-75A0F206D67B}"/>
              </a:ext>
            </a:extLst>
          </p:cNvPr>
          <p:cNvGrpSpPr/>
          <p:nvPr/>
        </p:nvGrpSpPr>
        <p:grpSpPr>
          <a:xfrm>
            <a:off x="0" y="9715500"/>
            <a:ext cx="18288000" cy="683142"/>
            <a:chOff x="0" y="0"/>
            <a:chExt cx="4816593" cy="246466"/>
          </a:xfrm>
        </p:grpSpPr>
        <p:sp>
          <p:nvSpPr>
            <p:cNvPr id="3" name="Freeform 3">
              <a:extLst>
                <a:ext uri="{FF2B5EF4-FFF2-40B4-BE49-F238E27FC236}">
                  <a16:creationId xmlns:a16="http://schemas.microsoft.com/office/drawing/2014/main" id="{CEF63920-E395-BE5D-814E-EC4B4A6BC642}"/>
                </a:ext>
              </a:extLst>
            </p:cNvPr>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a:extLst>
                <a:ext uri="{FF2B5EF4-FFF2-40B4-BE49-F238E27FC236}">
                  <a16:creationId xmlns:a16="http://schemas.microsoft.com/office/drawing/2014/main" id="{7F0BA945-5B73-DB9E-4AEA-86792446B8DA}"/>
                </a:ext>
              </a:extLst>
            </p:cNvPr>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740F5776-CEEA-5406-5549-139EC8FEA4CD}"/>
              </a:ext>
            </a:extLst>
          </p:cNvPr>
          <p:cNvSpPr txBox="1"/>
          <p:nvPr/>
        </p:nvSpPr>
        <p:spPr>
          <a:xfrm>
            <a:off x="4935016" y="9715500"/>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2026 Virtual </a:t>
            </a:r>
            <a:r>
              <a:rPr lang="en-US" sz="3756" b="1" dirty="0" err="1">
                <a:solidFill>
                  <a:srgbClr val="FEFAFA"/>
                </a:solidFill>
                <a:latin typeface="Times New Roman" panose="02020603050405020304" pitchFamily="18" charset="0"/>
                <a:ea typeface="Arimo Bold"/>
                <a:cs typeface="Times New Roman" panose="02020603050405020304" pitchFamily="18" charset="0"/>
                <a:sym typeface="Arimo Bold"/>
              </a:rPr>
              <a:t>TracCloud</a:t>
            </a: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 Conference</a:t>
            </a:r>
          </a:p>
          <a:p>
            <a:pPr algn="ctr">
              <a:lnSpc>
                <a:spcPts val="5259"/>
              </a:lnSpc>
              <a:spcBef>
                <a:spcPct val="0"/>
              </a:spcBef>
            </a:pPr>
            <a:endParaRPr lang="en-US" sz="3756" b="1" dirty="0">
              <a:solidFill>
                <a:srgbClr val="FEFAFA"/>
              </a:solidFill>
              <a:latin typeface="Times New Roman" panose="02020603050405020304" pitchFamily="18" charset="0"/>
              <a:ea typeface="Arimo Bold"/>
              <a:cs typeface="Times New Roman" panose="02020603050405020304" pitchFamily="18" charset="0"/>
              <a:sym typeface="Arimo Bold"/>
            </a:endParaRPr>
          </a:p>
        </p:txBody>
      </p:sp>
      <p:sp>
        <p:nvSpPr>
          <p:cNvPr id="23" name="Freeform 23">
            <a:extLst>
              <a:ext uri="{FF2B5EF4-FFF2-40B4-BE49-F238E27FC236}">
                <a16:creationId xmlns:a16="http://schemas.microsoft.com/office/drawing/2014/main" id="{6CC9AC17-5358-1B97-9363-E43887FC1AC9}"/>
              </a:ext>
            </a:extLst>
          </p:cNvPr>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2"/>
            <a:stretch>
              <a:fillRect/>
            </a:stretch>
          </a:blipFill>
        </p:spPr>
      </p:sp>
      <p:sp>
        <p:nvSpPr>
          <p:cNvPr id="24" name="Freeform 6">
            <a:extLst>
              <a:ext uri="{FF2B5EF4-FFF2-40B4-BE49-F238E27FC236}">
                <a16:creationId xmlns:a16="http://schemas.microsoft.com/office/drawing/2014/main" id="{3C34B0D2-9C66-0922-F740-5B86EB2595F1}"/>
              </a:ext>
            </a:extLst>
          </p:cNvPr>
          <p:cNvSpPr/>
          <p:nvPr/>
        </p:nvSpPr>
        <p:spPr>
          <a:xfrm>
            <a:off x="14067735" y="-18435"/>
            <a:ext cx="4220261" cy="9751016"/>
          </a:xfrm>
          <a:custGeom>
            <a:avLst/>
            <a:gdLst/>
            <a:ahLst/>
            <a:cxnLst/>
            <a:rect l="l" t="t" r="r" b="b"/>
            <a:pathLst>
              <a:path w="8615190" h="12692729">
                <a:moveTo>
                  <a:pt x="0" y="0"/>
                </a:moveTo>
                <a:lnTo>
                  <a:pt x="8615190" y="0"/>
                </a:lnTo>
                <a:lnTo>
                  <a:pt x="8615190" y="12692729"/>
                </a:lnTo>
                <a:lnTo>
                  <a:pt x="0" y="12692729"/>
                </a:lnTo>
                <a:lnTo>
                  <a:pt x="0" y="0"/>
                </a:lnTo>
                <a:close/>
              </a:path>
            </a:pathLst>
          </a:custGeom>
          <a:solidFill>
            <a:srgbClr val="660007"/>
          </a:solidFill>
        </p:spPr>
        <p:txBody>
          <a:bodyPr/>
          <a:lstStyle/>
          <a:p>
            <a:r>
              <a:rPr lang="en-US" dirty="0"/>
              <a:t>`</a:t>
            </a:r>
          </a:p>
        </p:txBody>
      </p:sp>
      <p:sp>
        <p:nvSpPr>
          <p:cNvPr id="9" name="TextBox 4">
            <a:extLst>
              <a:ext uri="{FF2B5EF4-FFF2-40B4-BE49-F238E27FC236}">
                <a16:creationId xmlns:a16="http://schemas.microsoft.com/office/drawing/2014/main" id="{C0CF0206-6A25-E30A-70A8-F9B70F65872C}"/>
              </a:ext>
            </a:extLst>
          </p:cNvPr>
          <p:cNvSpPr txBox="1"/>
          <p:nvPr/>
        </p:nvSpPr>
        <p:spPr>
          <a:xfrm>
            <a:off x="2287249" y="-120702"/>
            <a:ext cx="10513837" cy="1168590"/>
          </a:xfrm>
          <a:prstGeom prst="rect">
            <a:avLst/>
          </a:prstGeom>
        </p:spPr>
        <p:txBody>
          <a:bodyPr lIns="0" tIns="0" rIns="0" bIns="0" rtlCol="0" anchor="t">
            <a:spAutoFit/>
          </a:bodyPr>
          <a:lstStyle/>
          <a:p>
            <a:pPr algn="ctr">
              <a:lnSpc>
                <a:spcPts val="9857"/>
              </a:lnSpc>
              <a:spcBef>
                <a:spcPct val="0"/>
              </a:spcBef>
            </a:pPr>
            <a:r>
              <a:rPr lang="en-US" sz="7200" b="1" dirty="0">
                <a:solidFill>
                  <a:srgbClr val="000000"/>
                </a:solidFill>
                <a:latin typeface="Times New Roman" panose="02020603050405020304" pitchFamily="18" charset="0"/>
                <a:ea typeface="Montaser Arabic Bold"/>
                <a:cs typeface="Times New Roman" panose="02020603050405020304" pitchFamily="18" charset="0"/>
                <a:sym typeface="Montaser Arabic Bold"/>
              </a:rPr>
              <a:t>Resource Reports</a:t>
            </a:r>
          </a:p>
        </p:txBody>
      </p:sp>
      <p:pic>
        <p:nvPicPr>
          <p:cNvPr id="13" name="Picture 12">
            <a:extLst>
              <a:ext uri="{FF2B5EF4-FFF2-40B4-BE49-F238E27FC236}">
                <a16:creationId xmlns:a16="http://schemas.microsoft.com/office/drawing/2014/main" id="{A474F832-B3E8-4F29-E4B5-DD2055EF405F}"/>
              </a:ext>
            </a:extLst>
          </p:cNvPr>
          <p:cNvPicPr>
            <a:picLocks noChangeAspect="1"/>
          </p:cNvPicPr>
          <p:nvPr/>
        </p:nvPicPr>
        <p:blipFill>
          <a:blip r:embed="rId3"/>
          <a:stretch>
            <a:fillRect/>
          </a:stretch>
        </p:blipFill>
        <p:spPr>
          <a:xfrm>
            <a:off x="4052313" y="1374326"/>
            <a:ext cx="6850974" cy="4320914"/>
          </a:xfrm>
          <a:prstGeom prst="rect">
            <a:avLst/>
          </a:prstGeom>
        </p:spPr>
      </p:pic>
      <p:sp>
        <p:nvSpPr>
          <p:cNvPr id="15" name="TextBox 14">
            <a:extLst>
              <a:ext uri="{FF2B5EF4-FFF2-40B4-BE49-F238E27FC236}">
                <a16:creationId xmlns:a16="http://schemas.microsoft.com/office/drawing/2014/main" id="{2853CE92-FC1B-D954-176E-89BDC965CA6B}"/>
              </a:ext>
            </a:extLst>
          </p:cNvPr>
          <p:cNvSpPr txBox="1"/>
          <p:nvPr/>
        </p:nvSpPr>
        <p:spPr>
          <a:xfrm>
            <a:off x="4404931" y="5997319"/>
            <a:ext cx="6438533" cy="120032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Past Due</a:t>
            </a:r>
            <a:r>
              <a:rPr lang="en-US" sz="2400" dirty="0">
                <a:latin typeface="Times New Roman" panose="02020603050405020304" pitchFamily="18" charset="0"/>
                <a:cs typeface="Times New Roman" panose="02020603050405020304" pitchFamily="18" charset="0"/>
              </a:rPr>
              <a:t> will only display </a:t>
            </a:r>
            <a:r>
              <a:rPr lang="en-US" sz="2400" i="1" u="sng" dirty="0">
                <a:latin typeface="Times New Roman" panose="02020603050405020304" pitchFamily="18" charset="0"/>
                <a:cs typeface="Times New Roman" panose="02020603050405020304" pitchFamily="18" charset="0"/>
              </a:rPr>
              <a:t>overdue checkouts</a:t>
            </a:r>
            <a:r>
              <a:rPr lang="en-US" sz="2400" dirty="0">
                <a:latin typeface="Times New Roman" panose="02020603050405020304" pitchFamily="18" charset="0"/>
                <a:cs typeface="Times New Roman" panose="02020603050405020304" pitchFamily="18" charset="0"/>
              </a:rPr>
              <a:t>, items that were not returned soon enough, filtering out checkouts that were returned in time.</a:t>
            </a:r>
          </a:p>
        </p:txBody>
      </p:sp>
      <p:sp>
        <p:nvSpPr>
          <p:cNvPr id="6" name="Rectangle: Rounded Corners 5">
            <a:extLst>
              <a:ext uri="{FF2B5EF4-FFF2-40B4-BE49-F238E27FC236}">
                <a16:creationId xmlns:a16="http://schemas.microsoft.com/office/drawing/2014/main" id="{74F9D24D-E734-9B15-EEF1-28F571F26F1B}"/>
              </a:ext>
            </a:extLst>
          </p:cNvPr>
          <p:cNvSpPr/>
          <p:nvPr/>
        </p:nvSpPr>
        <p:spPr>
          <a:xfrm>
            <a:off x="6400800" y="5163486"/>
            <a:ext cx="2426220" cy="400109"/>
          </a:xfrm>
          <a:prstGeom prst="round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0D74029-5230-20EE-455B-54613040A9D9}"/>
              </a:ext>
            </a:extLst>
          </p:cNvPr>
          <p:cNvPicPr>
            <a:picLocks noChangeAspect="1"/>
          </p:cNvPicPr>
          <p:nvPr/>
        </p:nvPicPr>
        <p:blipFill>
          <a:blip r:embed="rId4"/>
          <a:stretch>
            <a:fillRect/>
          </a:stretch>
        </p:blipFill>
        <p:spPr>
          <a:xfrm>
            <a:off x="-4" y="7499728"/>
            <a:ext cx="14067739" cy="2232853"/>
          </a:xfrm>
          <a:prstGeom prst="rect">
            <a:avLst/>
          </a:prstGeom>
        </p:spPr>
      </p:pic>
      <p:pic>
        <p:nvPicPr>
          <p:cNvPr id="10" name="Picture 9">
            <a:extLst>
              <a:ext uri="{FF2B5EF4-FFF2-40B4-BE49-F238E27FC236}">
                <a16:creationId xmlns:a16="http://schemas.microsoft.com/office/drawing/2014/main" id="{25B0A7A7-76F1-639E-ACB3-F72620C613CB}"/>
              </a:ext>
            </a:extLst>
          </p:cNvPr>
          <p:cNvPicPr>
            <a:picLocks noChangeAspect="1"/>
          </p:cNvPicPr>
          <p:nvPr/>
        </p:nvPicPr>
        <p:blipFill>
          <a:blip r:embed="rId5"/>
          <a:stretch>
            <a:fillRect/>
          </a:stretch>
        </p:blipFill>
        <p:spPr>
          <a:xfrm>
            <a:off x="14107241" y="2713598"/>
            <a:ext cx="4180755" cy="4562331"/>
          </a:xfrm>
          <a:prstGeom prst="rect">
            <a:avLst/>
          </a:prstGeom>
        </p:spPr>
      </p:pic>
      <p:sp>
        <p:nvSpPr>
          <p:cNvPr id="14" name="TextBox 13">
            <a:extLst>
              <a:ext uri="{FF2B5EF4-FFF2-40B4-BE49-F238E27FC236}">
                <a16:creationId xmlns:a16="http://schemas.microsoft.com/office/drawing/2014/main" id="{6B5A241A-AB48-7938-D348-E0B8C0335563}"/>
              </a:ext>
            </a:extLst>
          </p:cNvPr>
          <p:cNvSpPr txBox="1"/>
          <p:nvPr/>
        </p:nvSpPr>
        <p:spPr>
          <a:xfrm>
            <a:off x="14143797" y="1847482"/>
            <a:ext cx="4220260" cy="400110"/>
          </a:xfrm>
          <a:prstGeom prst="rect">
            <a:avLst/>
          </a:prstGeom>
          <a:noFill/>
        </p:spPr>
        <p:txBody>
          <a:bodyPr wrap="square">
            <a:spAutoFit/>
          </a:bodyPr>
          <a:lstStyle/>
          <a:p>
            <a:r>
              <a:rPr lang="en-US" sz="2000" b="1" i="1" dirty="0">
                <a:solidFill>
                  <a:schemeClr val="bg1"/>
                </a:solidFill>
                <a:latin typeface="Times New Roman" panose="02020603050405020304" pitchFamily="18" charset="0"/>
                <a:cs typeface="Times New Roman" panose="02020603050405020304" pitchFamily="18" charset="0"/>
              </a:rPr>
              <a:t>Reports &gt; Management &gt; Resources</a:t>
            </a:r>
            <a:endParaRPr lang="en-US"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219209"/>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a:extLst>
            <a:ext uri="{FF2B5EF4-FFF2-40B4-BE49-F238E27FC236}">
              <a16:creationId xmlns:a16="http://schemas.microsoft.com/office/drawing/2014/main" id="{BEEC29CD-72F0-5592-EA40-F341D9FFB4B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AABB301-8090-4ECE-C25F-CFCCA79780A4}"/>
              </a:ext>
            </a:extLst>
          </p:cNvPr>
          <p:cNvGrpSpPr/>
          <p:nvPr/>
        </p:nvGrpSpPr>
        <p:grpSpPr>
          <a:xfrm>
            <a:off x="0" y="9715500"/>
            <a:ext cx="18288000" cy="683142"/>
            <a:chOff x="0" y="0"/>
            <a:chExt cx="4816593" cy="246466"/>
          </a:xfrm>
        </p:grpSpPr>
        <p:sp>
          <p:nvSpPr>
            <p:cNvPr id="3" name="Freeform 3">
              <a:extLst>
                <a:ext uri="{FF2B5EF4-FFF2-40B4-BE49-F238E27FC236}">
                  <a16:creationId xmlns:a16="http://schemas.microsoft.com/office/drawing/2014/main" id="{C19EE6D7-54B9-ACBE-E311-2D8248E11EB7}"/>
                </a:ext>
              </a:extLst>
            </p:cNvPr>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a:extLst>
                <a:ext uri="{FF2B5EF4-FFF2-40B4-BE49-F238E27FC236}">
                  <a16:creationId xmlns:a16="http://schemas.microsoft.com/office/drawing/2014/main" id="{10BA2402-2027-01AC-5CB8-FFA00ED5B4B9}"/>
                </a:ext>
              </a:extLst>
            </p:cNvPr>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631C94D0-FFEF-04DD-A235-1531FA05F4CC}"/>
              </a:ext>
            </a:extLst>
          </p:cNvPr>
          <p:cNvSpPr txBox="1"/>
          <p:nvPr/>
        </p:nvSpPr>
        <p:spPr>
          <a:xfrm>
            <a:off x="4301959" y="9704456"/>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2026 Virtual </a:t>
            </a:r>
            <a:r>
              <a:rPr lang="en-US" sz="3756" b="1" dirty="0" err="1">
                <a:solidFill>
                  <a:srgbClr val="FEFAFA"/>
                </a:solidFill>
                <a:latin typeface="Times New Roman" panose="02020603050405020304" pitchFamily="18" charset="0"/>
                <a:ea typeface="Arimo Bold"/>
                <a:cs typeface="Times New Roman" panose="02020603050405020304" pitchFamily="18" charset="0"/>
                <a:sym typeface="Arimo Bold"/>
              </a:rPr>
              <a:t>TracCloud</a:t>
            </a: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 Conference</a:t>
            </a:r>
          </a:p>
          <a:p>
            <a:pPr algn="ctr">
              <a:lnSpc>
                <a:spcPts val="5259"/>
              </a:lnSpc>
              <a:spcBef>
                <a:spcPct val="0"/>
              </a:spcBef>
            </a:pPr>
            <a:endParaRPr lang="en-US" sz="3756" b="1" dirty="0">
              <a:solidFill>
                <a:srgbClr val="FEFAFA"/>
              </a:solidFill>
              <a:latin typeface="Times New Roman" panose="02020603050405020304" pitchFamily="18" charset="0"/>
              <a:ea typeface="Arimo Bold"/>
              <a:cs typeface="Times New Roman" panose="02020603050405020304" pitchFamily="18" charset="0"/>
              <a:sym typeface="Arimo Bold"/>
            </a:endParaRPr>
          </a:p>
        </p:txBody>
      </p:sp>
      <p:sp>
        <p:nvSpPr>
          <p:cNvPr id="22" name="TextBox 22">
            <a:extLst>
              <a:ext uri="{FF2B5EF4-FFF2-40B4-BE49-F238E27FC236}">
                <a16:creationId xmlns:a16="http://schemas.microsoft.com/office/drawing/2014/main" id="{A1A2CF8C-14C5-69FE-25C5-4AC1A6438BF9}"/>
              </a:ext>
            </a:extLst>
          </p:cNvPr>
          <p:cNvSpPr txBox="1"/>
          <p:nvPr/>
        </p:nvSpPr>
        <p:spPr>
          <a:xfrm>
            <a:off x="597806" y="6591300"/>
            <a:ext cx="12999934" cy="2247410"/>
          </a:xfrm>
          <a:prstGeom prst="rect">
            <a:avLst/>
          </a:prstGeom>
        </p:spPr>
        <p:txBody>
          <a:bodyPr wrap="square" lIns="0" tIns="0" rIns="0" bIns="0" rtlCol="0" anchor="t">
            <a:spAutoFit/>
          </a:bodyPr>
          <a:lstStyle/>
          <a:p>
            <a:pPr>
              <a:lnSpc>
                <a:spcPts val="6148"/>
              </a:lnSpc>
              <a:spcBef>
                <a:spcPct val="0"/>
              </a:spcBef>
            </a:pPr>
            <a:r>
              <a:rPr lang="en-US" sz="2800" dirty="0">
                <a:latin typeface="Times New Roman" panose="02020603050405020304" pitchFamily="18" charset="0"/>
                <a:ea typeface="Arimo Bold"/>
                <a:cs typeface="Times New Roman" panose="02020603050405020304" pitchFamily="18" charset="0"/>
                <a:sym typeface="Arimo Bold"/>
              </a:rPr>
              <a:t>The</a:t>
            </a:r>
            <a:r>
              <a:rPr lang="en-US" sz="2800" b="1" dirty="0">
                <a:latin typeface="Times New Roman" panose="02020603050405020304" pitchFamily="18" charset="0"/>
                <a:ea typeface="Arimo Bold"/>
                <a:cs typeface="Times New Roman" panose="02020603050405020304" pitchFamily="18" charset="0"/>
                <a:sym typeface="Arimo Bold"/>
              </a:rPr>
              <a:t> </a:t>
            </a:r>
            <a:r>
              <a:rPr lang="en-US" sz="2800" i="1" dirty="0">
                <a:latin typeface="Times New Roman" panose="02020603050405020304" pitchFamily="18" charset="0"/>
                <a:cs typeface="Times New Roman" panose="02020603050405020304" pitchFamily="18" charset="0"/>
              </a:rPr>
              <a:t>Resources Listing</a:t>
            </a:r>
            <a:r>
              <a:rPr lang="en-US" sz="2800" dirty="0">
                <a:latin typeface="Times New Roman" panose="02020603050405020304" pitchFamily="18" charset="0"/>
                <a:cs typeface="Times New Roman" panose="02020603050405020304" pitchFamily="18" charset="0"/>
              </a:rPr>
              <a:t> report will show you a list of resource records, along with information about the item and how many times it's been checked out. Data can be grouped by Resource Type if set in the </a:t>
            </a:r>
            <a:r>
              <a:rPr lang="en-US" sz="2800" i="1" dirty="0">
                <a:latin typeface="Times New Roman" panose="02020603050405020304" pitchFamily="18" charset="0"/>
                <a:cs typeface="Times New Roman" panose="02020603050405020304" pitchFamily="18" charset="0"/>
              </a:rPr>
              <a:t>Sort by</a:t>
            </a:r>
            <a:r>
              <a:rPr lang="en-US" sz="2800" dirty="0">
                <a:latin typeface="Times New Roman" panose="02020603050405020304" pitchFamily="18" charset="0"/>
                <a:cs typeface="Times New Roman" panose="02020603050405020304" pitchFamily="18" charset="0"/>
              </a:rPr>
              <a:t> field.</a:t>
            </a:r>
            <a:endParaRPr lang="en-US" sz="2800" b="1" dirty="0">
              <a:latin typeface="Times New Roman" panose="02020603050405020304" pitchFamily="18" charset="0"/>
              <a:ea typeface="Arimo Bold"/>
              <a:cs typeface="Times New Roman" panose="02020603050405020304" pitchFamily="18" charset="0"/>
              <a:sym typeface="Arimo Bold"/>
            </a:endParaRPr>
          </a:p>
        </p:txBody>
      </p:sp>
      <p:sp>
        <p:nvSpPr>
          <p:cNvPr id="23" name="Freeform 23">
            <a:extLst>
              <a:ext uri="{FF2B5EF4-FFF2-40B4-BE49-F238E27FC236}">
                <a16:creationId xmlns:a16="http://schemas.microsoft.com/office/drawing/2014/main" id="{78ED1430-9FB5-2AF8-7980-1811FD592D8C}"/>
              </a:ext>
            </a:extLst>
          </p:cNvPr>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2"/>
            <a:stretch>
              <a:fillRect/>
            </a:stretch>
          </a:blipFill>
        </p:spPr>
      </p:sp>
      <p:sp>
        <p:nvSpPr>
          <p:cNvPr id="24" name="Freeform 6">
            <a:extLst>
              <a:ext uri="{FF2B5EF4-FFF2-40B4-BE49-F238E27FC236}">
                <a16:creationId xmlns:a16="http://schemas.microsoft.com/office/drawing/2014/main" id="{B8107837-F533-5FAA-441A-7794A988272A}"/>
              </a:ext>
            </a:extLst>
          </p:cNvPr>
          <p:cNvSpPr/>
          <p:nvPr/>
        </p:nvSpPr>
        <p:spPr>
          <a:xfrm>
            <a:off x="13830721" y="-18435"/>
            <a:ext cx="4457276" cy="9751016"/>
          </a:xfrm>
          <a:custGeom>
            <a:avLst/>
            <a:gdLst/>
            <a:ahLst/>
            <a:cxnLst/>
            <a:rect l="l" t="t" r="r" b="b"/>
            <a:pathLst>
              <a:path w="8615190" h="12692729">
                <a:moveTo>
                  <a:pt x="0" y="0"/>
                </a:moveTo>
                <a:lnTo>
                  <a:pt x="8615190" y="0"/>
                </a:lnTo>
                <a:lnTo>
                  <a:pt x="8615190" y="12692729"/>
                </a:lnTo>
                <a:lnTo>
                  <a:pt x="0" y="12692729"/>
                </a:lnTo>
                <a:lnTo>
                  <a:pt x="0" y="0"/>
                </a:lnTo>
                <a:close/>
              </a:path>
            </a:pathLst>
          </a:custGeom>
          <a:solidFill>
            <a:srgbClr val="660007"/>
          </a:solidFill>
        </p:spPr>
        <p:txBody>
          <a:bodyPr/>
          <a:lstStyle/>
          <a:p>
            <a:r>
              <a:rPr lang="en-US" dirty="0"/>
              <a:t>`</a:t>
            </a:r>
          </a:p>
        </p:txBody>
      </p:sp>
      <p:sp>
        <p:nvSpPr>
          <p:cNvPr id="9" name="TextBox 4">
            <a:extLst>
              <a:ext uri="{FF2B5EF4-FFF2-40B4-BE49-F238E27FC236}">
                <a16:creationId xmlns:a16="http://schemas.microsoft.com/office/drawing/2014/main" id="{62227AB3-AFB8-F73C-DDAC-FDEC316E89C4}"/>
              </a:ext>
            </a:extLst>
          </p:cNvPr>
          <p:cNvSpPr txBox="1"/>
          <p:nvPr/>
        </p:nvSpPr>
        <p:spPr>
          <a:xfrm>
            <a:off x="1509035" y="223164"/>
            <a:ext cx="10513837" cy="1168590"/>
          </a:xfrm>
          <a:prstGeom prst="rect">
            <a:avLst/>
          </a:prstGeom>
        </p:spPr>
        <p:txBody>
          <a:bodyPr lIns="0" tIns="0" rIns="0" bIns="0" rtlCol="0" anchor="t">
            <a:spAutoFit/>
          </a:bodyPr>
          <a:lstStyle/>
          <a:p>
            <a:pPr algn="ctr">
              <a:lnSpc>
                <a:spcPts val="9857"/>
              </a:lnSpc>
              <a:spcBef>
                <a:spcPct val="0"/>
              </a:spcBef>
            </a:pPr>
            <a:r>
              <a:rPr lang="en-US" sz="7200" b="1" dirty="0">
                <a:solidFill>
                  <a:srgbClr val="000000"/>
                </a:solidFill>
                <a:latin typeface="Times New Roman" panose="02020603050405020304" pitchFamily="18" charset="0"/>
                <a:ea typeface="Montaser Arabic Bold"/>
                <a:cs typeface="Times New Roman" panose="02020603050405020304" pitchFamily="18" charset="0"/>
                <a:sym typeface="Montaser Arabic Bold"/>
              </a:rPr>
              <a:t>Resource Reports</a:t>
            </a:r>
          </a:p>
        </p:txBody>
      </p:sp>
      <p:sp>
        <p:nvSpPr>
          <p:cNvPr id="11" name="TextBox 10">
            <a:extLst>
              <a:ext uri="{FF2B5EF4-FFF2-40B4-BE49-F238E27FC236}">
                <a16:creationId xmlns:a16="http://schemas.microsoft.com/office/drawing/2014/main" id="{F87ADFC6-AB21-C8C9-29F7-B727854E90D5}"/>
              </a:ext>
            </a:extLst>
          </p:cNvPr>
          <p:cNvSpPr txBox="1"/>
          <p:nvPr/>
        </p:nvSpPr>
        <p:spPr>
          <a:xfrm>
            <a:off x="14296683" y="1745446"/>
            <a:ext cx="3826239" cy="830997"/>
          </a:xfrm>
          <a:prstGeom prst="rect">
            <a:avLst/>
          </a:prstGeom>
          <a:noFill/>
        </p:spPr>
        <p:txBody>
          <a:bodyPr wrap="square">
            <a:spAutoFit/>
          </a:bodyPr>
          <a:lstStyle/>
          <a:p>
            <a:r>
              <a:rPr lang="en-US" sz="2400" b="1" i="1" dirty="0">
                <a:solidFill>
                  <a:schemeClr val="bg1"/>
                </a:solidFill>
                <a:latin typeface="Times New Roman" panose="02020603050405020304" pitchFamily="18" charset="0"/>
                <a:cs typeface="Times New Roman" panose="02020603050405020304" pitchFamily="18" charset="0"/>
              </a:rPr>
              <a:t>Reports &gt; Management &gt; Resources Listing</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A42F0AC-CD7B-0B0A-9505-13CA3C30726C}"/>
              </a:ext>
            </a:extLst>
          </p:cNvPr>
          <p:cNvPicPr>
            <a:picLocks noChangeAspect="1"/>
          </p:cNvPicPr>
          <p:nvPr/>
        </p:nvPicPr>
        <p:blipFill>
          <a:blip r:embed="rId3"/>
          <a:stretch>
            <a:fillRect/>
          </a:stretch>
        </p:blipFill>
        <p:spPr>
          <a:xfrm>
            <a:off x="14296683" y="2800089"/>
            <a:ext cx="3680670" cy="4684550"/>
          </a:xfrm>
          <a:prstGeom prst="rect">
            <a:avLst/>
          </a:prstGeom>
        </p:spPr>
      </p:pic>
      <p:pic>
        <p:nvPicPr>
          <p:cNvPr id="13" name="Picture 12">
            <a:extLst>
              <a:ext uri="{FF2B5EF4-FFF2-40B4-BE49-F238E27FC236}">
                <a16:creationId xmlns:a16="http://schemas.microsoft.com/office/drawing/2014/main" id="{55276945-9189-2E7C-0661-95D1FF0DCB75}"/>
              </a:ext>
            </a:extLst>
          </p:cNvPr>
          <p:cNvPicPr>
            <a:picLocks noChangeAspect="1"/>
          </p:cNvPicPr>
          <p:nvPr/>
        </p:nvPicPr>
        <p:blipFill>
          <a:blip r:embed="rId4"/>
          <a:stretch>
            <a:fillRect/>
          </a:stretch>
        </p:blipFill>
        <p:spPr>
          <a:xfrm>
            <a:off x="397745" y="1745446"/>
            <a:ext cx="13405934" cy="4281384"/>
          </a:xfrm>
          <a:prstGeom prst="rect">
            <a:avLst/>
          </a:prstGeom>
        </p:spPr>
      </p:pic>
    </p:spTree>
    <p:extLst>
      <p:ext uri="{BB962C8B-B14F-4D97-AF65-F5344CB8AC3E}">
        <p14:creationId xmlns:p14="http://schemas.microsoft.com/office/powerpoint/2010/main" val="4245508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747F4-215E-83E8-A3FD-67C8AA00CCA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A9E169A-E0D1-0795-8A1C-2EC1E5EC00CF}"/>
              </a:ext>
            </a:extLst>
          </p:cNvPr>
          <p:cNvGrpSpPr/>
          <p:nvPr/>
        </p:nvGrpSpPr>
        <p:grpSpPr>
          <a:xfrm>
            <a:off x="0" y="9462840"/>
            <a:ext cx="18288000" cy="845387"/>
            <a:chOff x="0" y="0"/>
            <a:chExt cx="4816593" cy="222653"/>
          </a:xfrm>
        </p:grpSpPr>
        <p:sp>
          <p:nvSpPr>
            <p:cNvPr id="3" name="Freeform 3">
              <a:extLst>
                <a:ext uri="{FF2B5EF4-FFF2-40B4-BE49-F238E27FC236}">
                  <a16:creationId xmlns:a16="http://schemas.microsoft.com/office/drawing/2014/main" id="{EB24F0B4-298C-FB5F-347C-C86FB10F3916}"/>
                </a:ext>
              </a:extLst>
            </p:cNvPr>
            <p:cNvSpPr/>
            <p:nvPr/>
          </p:nvSpPr>
          <p:spPr>
            <a:xfrm>
              <a:off x="0" y="0"/>
              <a:ext cx="4816592" cy="222653"/>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sp>
        <p:sp>
          <p:nvSpPr>
            <p:cNvPr id="4" name="TextBox 4">
              <a:extLst>
                <a:ext uri="{FF2B5EF4-FFF2-40B4-BE49-F238E27FC236}">
                  <a16:creationId xmlns:a16="http://schemas.microsoft.com/office/drawing/2014/main" id="{2C8C6399-2532-1317-6959-273FBBC676CB}"/>
                </a:ext>
              </a:extLst>
            </p:cNvPr>
            <p:cNvSpPr txBox="1"/>
            <p:nvPr/>
          </p:nvSpPr>
          <p:spPr>
            <a:xfrm>
              <a:off x="0" y="-38100"/>
              <a:ext cx="4816593" cy="26075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4E117AA7-E82D-E367-1E25-C915266852B2}"/>
              </a:ext>
            </a:extLst>
          </p:cNvPr>
          <p:cNvSpPr/>
          <p:nvPr/>
        </p:nvSpPr>
        <p:spPr>
          <a:xfrm flipH="1">
            <a:off x="11308831" y="-4970"/>
            <a:ext cx="6982301" cy="10313197"/>
          </a:xfrm>
          <a:custGeom>
            <a:avLst/>
            <a:gdLst/>
            <a:ahLst/>
            <a:cxnLst/>
            <a:rect l="l" t="t" r="r" b="b"/>
            <a:pathLst>
              <a:path w="6982301" h="10287000">
                <a:moveTo>
                  <a:pt x="6982301" y="0"/>
                </a:moveTo>
                <a:lnTo>
                  <a:pt x="0" y="0"/>
                </a:lnTo>
                <a:lnTo>
                  <a:pt x="0" y="10287000"/>
                </a:lnTo>
                <a:lnTo>
                  <a:pt x="6982301" y="10287000"/>
                </a:lnTo>
                <a:lnTo>
                  <a:pt x="6982301"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4" name="Group 14">
            <a:extLst>
              <a:ext uri="{FF2B5EF4-FFF2-40B4-BE49-F238E27FC236}">
                <a16:creationId xmlns:a16="http://schemas.microsoft.com/office/drawing/2014/main" id="{0C8D4E3B-0393-0EB3-D4B3-AA7511CDB80F}"/>
              </a:ext>
            </a:extLst>
          </p:cNvPr>
          <p:cNvGrpSpPr/>
          <p:nvPr/>
        </p:nvGrpSpPr>
        <p:grpSpPr>
          <a:xfrm>
            <a:off x="-1543050" y="8743950"/>
            <a:ext cx="3086100" cy="3086100"/>
            <a:chOff x="0" y="0"/>
            <a:chExt cx="812800" cy="812800"/>
          </a:xfrm>
        </p:grpSpPr>
        <p:sp>
          <p:nvSpPr>
            <p:cNvPr id="15" name="Freeform 15">
              <a:extLst>
                <a:ext uri="{FF2B5EF4-FFF2-40B4-BE49-F238E27FC236}">
                  <a16:creationId xmlns:a16="http://schemas.microsoft.com/office/drawing/2014/main" id="{EDF44178-B658-DF6D-5385-DC9722EA41BF}"/>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16" name="TextBox 16">
              <a:extLst>
                <a:ext uri="{FF2B5EF4-FFF2-40B4-BE49-F238E27FC236}">
                  <a16:creationId xmlns:a16="http://schemas.microsoft.com/office/drawing/2014/main" id="{532240F1-8837-EEC6-814A-096C0B76C2FE}"/>
                </a:ext>
              </a:extLst>
            </p:cNvPr>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17" name="Freeform 17">
            <a:extLst>
              <a:ext uri="{FF2B5EF4-FFF2-40B4-BE49-F238E27FC236}">
                <a16:creationId xmlns:a16="http://schemas.microsoft.com/office/drawing/2014/main" id="{417FCA88-1510-BB6E-FF74-DA04C9E156A8}"/>
              </a:ext>
            </a:extLst>
          </p:cNvPr>
          <p:cNvSpPr/>
          <p:nvPr/>
        </p:nvSpPr>
        <p:spPr>
          <a:xfrm>
            <a:off x="10972800" y="6869746"/>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sp>
        <p:nvSpPr>
          <p:cNvPr id="18" name="TextBox 18">
            <a:extLst>
              <a:ext uri="{FF2B5EF4-FFF2-40B4-BE49-F238E27FC236}">
                <a16:creationId xmlns:a16="http://schemas.microsoft.com/office/drawing/2014/main" id="{E2ABBF6A-E86B-5A63-AF9B-EDC560802144}"/>
              </a:ext>
            </a:extLst>
          </p:cNvPr>
          <p:cNvSpPr txBox="1"/>
          <p:nvPr/>
        </p:nvSpPr>
        <p:spPr>
          <a:xfrm>
            <a:off x="2667000" y="3373871"/>
            <a:ext cx="10601018" cy="1107996"/>
          </a:xfrm>
          <a:prstGeom prst="rect">
            <a:avLst/>
          </a:prstGeom>
        </p:spPr>
        <p:txBody>
          <a:bodyPr wrap="square" lIns="0" tIns="0" rIns="0" bIns="0" rtlCol="0" anchor="t">
            <a:spAutoFit/>
          </a:bodyPr>
          <a:lstStyle/>
          <a:p>
            <a:r>
              <a:rPr lang="en-US" sz="7200" b="1" i="1" dirty="0">
                <a:solidFill>
                  <a:srgbClr val="610215"/>
                </a:solidFill>
                <a:latin typeface="Times New Roman" panose="02020603050405020304" pitchFamily="18" charset="0"/>
                <a:ea typeface="Tahoma" panose="020B0604030504040204" pitchFamily="34" charset="0"/>
                <a:cs typeface="Times New Roman" panose="02020603050405020304" pitchFamily="18" charset="0"/>
              </a:rPr>
              <a:t>Thank You For Attending!</a:t>
            </a:r>
            <a:endParaRPr lang="en-US" sz="72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2" name="TextBox 22">
            <a:extLst>
              <a:ext uri="{FF2B5EF4-FFF2-40B4-BE49-F238E27FC236}">
                <a16:creationId xmlns:a16="http://schemas.microsoft.com/office/drawing/2014/main" id="{74507DF9-A6D0-947C-7E4D-DE574EFFCD74}"/>
              </a:ext>
            </a:extLst>
          </p:cNvPr>
          <p:cNvSpPr txBox="1"/>
          <p:nvPr/>
        </p:nvSpPr>
        <p:spPr>
          <a:xfrm>
            <a:off x="2073473" y="9548005"/>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2026 Virtual </a:t>
            </a:r>
            <a:r>
              <a:rPr lang="en-US" sz="3756" b="1" dirty="0" err="1">
                <a:solidFill>
                  <a:srgbClr val="FEFAFA"/>
                </a:solidFill>
                <a:latin typeface="Times New Roman" panose="02020603050405020304" pitchFamily="18" charset="0"/>
                <a:ea typeface="Arimo Bold"/>
                <a:cs typeface="Times New Roman" panose="02020603050405020304" pitchFamily="18" charset="0"/>
                <a:sym typeface="Arimo Bold"/>
              </a:rPr>
              <a:t>TracCloud</a:t>
            </a: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 Conference</a:t>
            </a:r>
          </a:p>
          <a:p>
            <a:pPr algn="ctr">
              <a:lnSpc>
                <a:spcPts val="5259"/>
              </a:lnSpc>
              <a:spcBef>
                <a:spcPct val="0"/>
              </a:spcBef>
            </a:pPr>
            <a:endParaRPr lang="en-US" sz="3756" b="1" dirty="0">
              <a:solidFill>
                <a:srgbClr val="FEFAFA"/>
              </a:solidFill>
              <a:latin typeface="Times New Roman" panose="02020603050405020304" pitchFamily="18" charset="0"/>
              <a:ea typeface="Arimo Bold"/>
              <a:cs typeface="Times New Roman" panose="02020603050405020304" pitchFamily="18" charset="0"/>
              <a:sym typeface="Arimo Bold"/>
            </a:endParaRPr>
          </a:p>
        </p:txBody>
      </p:sp>
      <p:sp>
        <p:nvSpPr>
          <p:cNvPr id="13" name="TextBox 12">
            <a:extLst>
              <a:ext uri="{FF2B5EF4-FFF2-40B4-BE49-F238E27FC236}">
                <a16:creationId xmlns:a16="http://schemas.microsoft.com/office/drawing/2014/main" id="{12114754-E0E1-05D2-37EC-A864A59AD723}"/>
              </a:ext>
            </a:extLst>
          </p:cNvPr>
          <p:cNvSpPr txBox="1"/>
          <p:nvPr/>
        </p:nvSpPr>
        <p:spPr>
          <a:xfrm>
            <a:off x="2667000" y="4695951"/>
            <a:ext cx="9918290" cy="1200329"/>
          </a:xfrm>
          <a:prstGeom prst="rect">
            <a:avLst/>
          </a:prstGeom>
          <a:noFill/>
        </p:spPr>
        <p:txBody>
          <a:bodyPr wrap="square">
            <a:spAutoFit/>
          </a:bodyPr>
          <a:lstStyle/>
          <a:p>
            <a:r>
              <a:rPr lang="en-US" sz="2400" dirty="0">
                <a:solidFill>
                  <a:srgbClr val="610215"/>
                </a:solidFill>
                <a:latin typeface="Times New Roman" panose="02020603050405020304" pitchFamily="18" charset="0"/>
                <a:ea typeface="Tahoma" panose="020B0604030504040204" pitchFamily="34" charset="0"/>
                <a:cs typeface="Times New Roman" panose="02020603050405020304" pitchFamily="18" charset="0"/>
              </a:rPr>
              <a:t>If you have further questions that are specific to your school, please contact us at </a:t>
            </a:r>
            <a:r>
              <a:rPr lang="en-US" sz="2400" dirty="0">
                <a:solidFill>
                  <a:srgbClr val="610215"/>
                </a:solidFill>
                <a:latin typeface="Times New Roman" panose="02020603050405020304" pitchFamily="18" charset="0"/>
                <a:ea typeface="Tahoma" panose="020B0604030504040204" pitchFamily="34" charset="0"/>
                <a:cs typeface="Times New Roman" panose="02020603050405020304" pitchFamily="18" charset="0"/>
                <a:hlinkClick r:id="rId5"/>
              </a:rPr>
              <a:t>helpdesk@go-redrock.com</a:t>
            </a:r>
            <a:r>
              <a:rPr lang="en-US" sz="2400" dirty="0">
                <a:solidFill>
                  <a:srgbClr val="610215"/>
                </a:solidFill>
                <a:latin typeface="Times New Roman" panose="02020603050405020304" pitchFamily="18" charset="0"/>
                <a:ea typeface="Tahoma" panose="020B0604030504040204" pitchFamily="34" charset="0"/>
                <a:cs typeface="Times New Roman" panose="02020603050405020304" pitchFamily="18" charset="0"/>
              </a:rPr>
              <a:t> so we can schedule a time to review your questions or configuration with a Redrock Tech.</a:t>
            </a:r>
            <a:endParaRPr lang="en-US" sz="2400" dirty="0"/>
          </a:p>
        </p:txBody>
      </p:sp>
      <p:sp>
        <p:nvSpPr>
          <p:cNvPr id="20" name="TextBox 19">
            <a:extLst>
              <a:ext uri="{FF2B5EF4-FFF2-40B4-BE49-F238E27FC236}">
                <a16:creationId xmlns:a16="http://schemas.microsoft.com/office/drawing/2014/main" id="{32E796E0-478C-DCB6-E462-190E0E8BF934}"/>
              </a:ext>
            </a:extLst>
          </p:cNvPr>
          <p:cNvSpPr txBox="1"/>
          <p:nvPr/>
        </p:nvSpPr>
        <p:spPr>
          <a:xfrm>
            <a:off x="2682353" y="6109203"/>
            <a:ext cx="9918290" cy="830997"/>
          </a:xfrm>
          <a:prstGeom prst="rect">
            <a:avLst/>
          </a:prstGeom>
          <a:noFill/>
        </p:spPr>
        <p:txBody>
          <a:bodyPr wrap="square">
            <a:spAutoFit/>
          </a:bodyPr>
          <a:lstStyle/>
          <a:p>
            <a:r>
              <a:rPr lang="en-US" sz="2400" dirty="0">
                <a:solidFill>
                  <a:srgbClr val="610215"/>
                </a:solidFill>
                <a:latin typeface="Times New Roman" panose="02020603050405020304" pitchFamily="18" charset="0"/>
                <a:ea typeface="Tahoma" panose="020B0604030504040204" pitchFamily="34" charset="0"/>
                <a:cs typeface="Times New Roman" panose="02020603050405020304" pitchFamily="18" charset="0"/>
              </a:rPr>
              <a:t>Respectfully,</a:t>
            </a:r>
          </a:p>
          <a:p>
            <a:r>
              <a:rPr lang="en-US" sz="2400" dirty="0">
                <a:solidFill>
                  <a:srgbClr val="610215"/>
                </a:solidFill>
                <a:latin typeface="Times New Roman" panose="02020603050405020304" pitchFamily="18" charset="0"/>
                <a:ea typeface="Tahoma" panose="020B0604030504040204" pitchFamily="34" charset="0"/>
                <a:cs typeface="Times New Roman" panose="02020603050405020304" pitchFamily="18" charset="0"/>
              </a:rPr>
              <a:t>Sasha Contreras</a:t>
            </a:r>
            <a:endParaRPr lang="en-US" sz="2400" dirty="0"/>
          </a:p>
        </p:txBody>
      </p:sp>
      <p:pic>
        <p:nvPicPr>
          <p:cNvPr id="26" name="Picture 25">
            <a:extLst>
              <a:ext uri="{FF2B5EF4-FFF2-40B4-BE49-F238E27FC236}">
                <a16:creationId xmlns:a16="http://schemas.microsoft.com/office/drawing/2014/main" id="{F7941713-3C64-ADAC-AA30-F7F2F73BA554}"/>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 y="-4970"/>
            <a:ext cx="3858567" cy="3086100"/>
          </a:xfrm>
          <a:prstGeom prst="rect">
            <a:avLst/>
          </a:prstGeom>
          <a:ln>
            <a:noFill/>
          </a:ln>
          <a:effectLst>
            <a:softEdge rad="112500"/>
          </a:effectLst>
        </p:spPr>
      </p:pic>
    </p:spTree>
    <p:extLst>
      <p:ext uri="{BB962C8B-B14F-4D97-AF65-F5344CB8AC3E}">
        <p14:creationId xmlns:p14="http://schemas.microsoft.com/office/powerpoint/2010/main" val="33514725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26"/>
                                        </p:tgtEl>
                                        <p:attrNameLst>
                                          <p:attrName>r</p:attrName>
                                        </p:attrNameLst>
                                      </p:cBhvr>
                                    </p:animRot>
                                    <p:animRot by="-240000">
                                      <p:cBhvr>
                                        <p:cTn id="14" dur="200" fill="hold">
                                          <p:stCondLst>
                                            <p:cond delay="200"/>
                                          </p:stCondLst>
                                        </p:cTn>
                                        <p:tgtEl>
                                          <p:spTgt spid="26"/>
                                        </p:tgtEl>
                                        <p:attrNameLst>
                                          <p:attrName>r</p:attrName>
                                        </p:attrNameLst>
                                      </p:cBhvr>
                                    </p:animRot>
                                    <p:animRot by="240000">
                                      <p:cBhvr>
                                        <p:cTn id="15" dur="200" fill="hold">
                                          <p:stCondLst>
                                            <p:cond delay="400"/>
                                          </p:stCondLst>
                                        </p:cTn>
                                        <p:tgtEl>
                                          <p:spTgt spid="26"/>
                                        </p:tgtEl>
                                        <p:attrNameLst>
                                          <p:attrName>r</p:attrName>
                                        </p:attrNameLst>
                                      </p:cBhvr>
                                    </p:animRot>
                                    <p:animRot by="-240000">
                                      <p:cBhvr>
                                        <p:cTn id="16" dur="200" fill="hold">
                                          <p:stCondLst>
                                            <p:cond delay="600"/>
                                          </p:stCondLst>
                                        </p:cTn>
                                        <p:tgtEl>
                                          <p:spTgt spid="26"/>
                                        </p:tgtEl>
                                        <p:attrNameLst>
                                          <p:attrName>r</p:attrName>
                                        </p:attrNameLst>
                                      </p:cBhvr>
                                    </p:animRot>
                                    <p:animRot by="120000">
                                      <p:cBhvr>
                                        <p:cTn id="17" dur="200" fill="hold">
                                          <p:stCondLst>
                                            <p:cond delay="8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grpSp>
        <p:nvGrpSpPr>
          <p:cNvPr id="2" name="Group 2"/>
          <p:cNvGrpSpPr/>
          <p:nvPr/>
        </p:nvGrpSpPr>
        <p:grpSpPr>
          <a:xfrm>
            <a:off x="0" y="9462840"/>
            <a:ext cx="18288000" cy="935802"/>
            <a:chOff x="0" y="0"/>
            <a:chExt cx="4816593" cy="246466"/>
          </a:xfrm>
        </p:grpSpPr>
        <p:sp>
          <p:nvSpPr>
            <p:cNvPr id="3" name="Freeform 3"/>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286000" y="9548005"/>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2026 Virtual </a:t>
            </a:r>
            <a:r>
              <a:rPr lang="en-US" sz="3756" b="1" dirty="0" err="1">
                <a:solidFill>
                  <a:srgbClr val="FEFAFA"/>
                </a:solidFill>
                <a:latin typeface="Times New Roman" panose="02020603050405020304" pitchFamily="18" charset="0"/>
                <a:ea typeface="Arimo Bold"/>
                <a:cs typeface="Times New Roman" panose="02020603050405020304" pitchFamily="18" charset="0"/>
                <a:sym typeface="Arimo Bold"/>
              </a:rPr>
              <a:t>TracCloud</a:t>
            </a: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 Conference</a:t>
            </a:r>
          </a:p>
          <a:p>
            <a:pPr algn="ctr">
              <a:lnSpc>
                <a:spcPts val="5259"/>
              </a:lnSpc>
              <a:spcBef>
                <a:spcPct val="0"/>
              </a:spcBef>
            </a:pPr>
            <a:endParaRPr lang="en-US" sz="3756" b="1" dirty="0">
              <a:solidFill>
                <a:srgbClr val="FEFAFA"/>
              </a:solidFill>
              <a:latin typeface="Times New Roman" panose="02020603050405020304" pitchFamily="18" charset="0"/>
              <a:ea typeface="Arimo Bold"/>
              <a:cs typeface="Times New Roman" panose="02020603050405020304" pitchFamily="18" charset="0"/>
              <a:sym typeface="Arimo Bold"/>
            </a:endParaRPr>
          </a:p>
        </p:txBody>
      </p:sp>
      <p:grpSp>
        <p:nvGrpSpPr>
          <p:cNvPr id="6" name="Group 6"/>
          <p:cNvGrpSpPr/>
          <p:nvPr/>
        </p:nvGrpSpPr>
        <p:grpSpPr>
          <a:xfrm>
            <a:off x="-1543050" y="8743950"/>
            <a:ext cx="3086100" cy="308610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8" name="TextBox 8"/>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flipH="1" flipV="1">
            <a:off x="11305695" y="-818015"/>
            <a:ext cx="6982301" cy="10287000"/>
          </a:xfrm>
          <a:custGeom>
            <a:avLst/>
            <a:gdLst/>
            <a:ahLst/>
            <a:cxnLst/>
            <a:rect l="l" t="t" r="r" b="b"/>
            <a:pathLst>
              <a:path w="6982301" h="10287000">
                <a:moveTo>
                  <a:pt x="6982301" y="10287000"/>
                </a:moveTo>
                <a:lnTo>
                  <a:pt x="0" y="10287000"/>
                </a:lnTo>
                <a:lnTo>
                  <a:pt x="0" y="0"/>
                </a:lnTo>
                <a:lnTo>
                  <a:pt x="6982301" y="0"/>
                </a:lnTo>
                <a:lnTo>
                  <a:pt x="6982301"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1772035" y="1299806"/>
            <a:ext cx="9663303" cy="1204306"/>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Times New Roman" panose="02020603050405020304" pitchFamily="18" charset="0"/>
                <a:ea typeface="Montaser Arabic Bold"/>
                <a:cs typeface="Times New Roman" panose="02020603050405020304" pitchFamily="18" charset="0"/>
                <a:sym typeface="Montaser Arabic Bold"/>
              </a:rPr>
              <a:t>What is a Resource?</a:t>
            </a:r>
          </a:p>
        </p:txBody>
      </p:sp>
      <p:sp>
        <p:nvSpPr>
          <p:cNvPr id="14" name="TextBox 14"/>
          <p:cNvSpPr txBox="1"/>
          <p:nvPr/>
        </p:nvSpPr>
        <p:spPr>
          <a:xfrm>
            <a:off x="1543050" y="3354532"/>
            <a:ext cx="9133284" cy="5207323"/>
          </a:xfrm>
          <a:prstGeom prst="rect">
            <a:avLst/>
          </a:prstGeom>
        </p:spPr>
        <p:txBody>
          <a:bodyPr lIns="0" tIns="0" rIns="0" bIns="0" rtlCol="0" anchor="t">
            <a:spAutoFit/>
          </a:bodyPr>
          <a:lstStyle/>
          <a:p>
            <a:pPr marL="457200" indent="-457200" algn="just">
              <a:lnSpc>
                <a:spcPts val="3380"/>
              </a:lnSpc>
              <a:spcBef>
                <a:spcPct val="0"/>
              </a:spcBef>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Typical resources include laptops, calculators, and books that can be reserved, checked out, and returned in the system.</a:t>
            </a:r>
          </a:p>
          <a:p>
            <a:pPr marL="457200" indent="-457200" algn="just">
              <a:lnSpc>
                <a:spcPts val="3380"/>
              </a:lnSpc>
              <a:spcBef>
                <a:spcPct val="0"/>
              </a:spcBef>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lgn="just">
              <a:lnSpc>
                <a:spcPts val="3380"/>
              </a:lnSpc>
              <a:spcBef>
                <a:spcPct val="0"/>
              </a:spcBef>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These items can be checked out to students or staff. Items can also be reserved from the students for future check out. </a:t>
            </a:r>
          </a:p>
          <a:p>
            <a:pPr marL="457200" indent="-457200" algn="just">
              <a:lnSpc>
                <a:spcPts val="3380"/>
              </a:lnSpc>
              <a:spcBef>
                <a:spcPct val="0"/>
              </a:spcBef>
              <a:buFont typeface="Arial" panose="020B0604020202020204" pitchFamily="34" charset="0"/>
              <a:buChar char="•"/>
            </a:pPr>
            <a:endParaRPr lang="en-US" sz="2800" dirty="0">
              <a:solidFill>
                <a:srgbClr val="000000"/>
              </a:solidFill>
              <a:latin typeface="Times New Roman" panose="02020603050405020304" pitchFamily="18" charset="0"/>
              <a:ea typeface="Arimo"/>
              <a:cs typeface="Times New Roman" panose="02020603050405020304" pitchFamily="18" charset="0"/>
              <a:sym typeface="Arimo"/>
            </a:endParaRPr>
          </a:p>
          <a:p>
            <a:pPr marL="457200" indent="-457200" algn="just">
              <a:lnSpc>
                <a:spcPts val="3380"/>
              </a:lnSpc>
              <a:spcBef>
                <a:spcPct val="0"/>
              </a:spcBef>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Resources feature in </a:t>
            </a:r>
            <a:r>
              <a:rPr lang="en-US" sz="2800" dirty="0" err="1">
                <a:latin typeface="Times New Roman" panose="02020603050405020304" pitchFamily="18" charset="0"/>
                <a:cs typeface="Times New Roman" panose="02020603050405020304" pitchFamily="18" charset="0"/>
              </a:rPr>
              <a:t>TracCloud</a:t>
            </a:r>
            <a:r>
              <a:rPr lang="en-US" sz="2800" dirty="0">
                <a:latin typeface="Times New Roman" panose="02020603050405020304" pitchFamily="18" charset="0"/>
                <a:cs typeface="Times New Roman" panose="02020603050405020304" pitchFamily="18" charset="0"/>
              </a:rPr>
              <a:t> offers a comprehensive system for managing items. This includes reporting capabilities that allow administrators to generate detailed reports on resource utilization and status, including overdue resources.</a:t>
            </a:r>
            <a:endParaRPr lang="en-US" sz="2414" dirty="0">
              <a:solidFill>
                <a:srgbClr val="000000"/>
              </a:solidFill>
              <a:latin typeface="Times New Roman" panose="02020603050405020304" pitchFamily="18" charset="0"/>
              <a:ea typeface="Arimo"/>
              <a:cs typeface="Times New Roman" panose="02020603050405020304" pitchFamily="18" charset="0"/>
              <a:sym typeface="Arimo"/>
            </a:endParaRPr>
          </a:p>
        </p:txBody>
      </p:sp>
      <p:sp>
        <p:nvSpPr>
          <p:cNvPr id="16" name="Freeform 16"/>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grpSp>
        <p:nvGrpSpPr>
          <p:cNvPr id="2" name="Group 2"/>
          <p:cNvGrpSpPr/>
          <p:nvPr/>
        </p:nvGrpSpPr>
        <p:grpSpPr>
          <a:xfrm>
            <a:off x="-530972" y="9367147"/>
            <a:ext cx="18818972" cy="919853"/>
            <a:chOff x="0" y="0"/>
            <a:chExt cx="4816593" cy="242266"/>
          </a:xfrm>
        </p:grpSpPr>
        <p:sp>
          <p:nvSpPr>
            <p:cNvPr id="3" name="Freeform 3"/>
            <p:cNvSpPr/>
            <p:nvPr/>
          </p:nvSpPr>
          <p:spPr>
            <a:xfrm>
              <a:off x="0" y="0"/>
              <a:ext cx="4816592" cy="242266"/>
            </a:xfrm>
            <a:custGeom>
              <a:avLst/>
              <a:gdLst/>
              <a:ahLst/>
              <a:cxnLst/>
              <a:rect l="l" t="t" r="r" b="b"/>
              <a:pathLst>
                <a:path w="4816592" h="242266">
                  <a:moveTo>
                    <a:pt x="0" y="0"/>
                  </a:moveTo>
                  <a:lnTo>
                    <a:pt x="4816592" y="0"/>
                  </a:lnTo>
                  <a:lnTo>
                    <a:pt x="4816592" y="242266"/>
                  </a:lnTo>
                  <a:lnTo>
                    <a:pt x="0" y="242266"/>
                  </a:lnTo>
                  <a:close/>
                </a:path>
              </a:pathLst>
            </a:custGeom>
            <a:solidFill>
              <a:srgbClr val="000000"/>
            </a:solidFill>
          </p:spPr>
        </p:sp>
        <p:sp>
          <p:nvSpPr>
            <p:cNvPr id="4" name="TextBox 4"/>
            <p:cNvSpPr txBox="1"/>
            <p:nvPr/>
          </p:nvSpPr>
          <p:spPr>
            <a:xfrm>
              <a:off x="0" y="-38100"/>
              <a:ext cx="4816593" cy="28036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9367520" y="9466027"/>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2026 Virtual </a:t>
            </a:r>
            <a:r>
              <a:rPr lang="en-US" sz="3756" b="1" dirty="0" err="1">
                <a:solidFill>
                  <a:srgbClr val="FEFAFA"/>
                </a:solidFill>
                <a:latin typeface="Times New Roman" panose="02020603050405020304" pitchFamily="18" charset="0"/>
                <a:ea typeface="Arimo Bold"/>
                <a:cs typeface="Times New Roman" panose="02020603050405020304" pitchFamily="18" charset="0"/>
                <a:sym typeface="Arimo Bold"/>
              </a:rPr>
              <a:t>TracCloud</a:t>
            </a: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 Conference</a:t>
            </a:r>
          </a:p>
          <a:p>
            <a:pPr algn="ctr">
              <a:lnSpc>
                <a:spcPts val="5259"/>
              </a:lnSpc>
              <a:spcBef>
                <a:spcPct val="0"/>
              </a:spcBef>
            </a:pPr>
            <a:endParaRPr lang="en-US" sz="3756" b="1" dirty="0">
              <a:solidFill>
                <a:srgbClr val="FEFAFA"/>
              </a:solidFill>
              <a:latin typeface="Times New Roman" panose="02020603050405020304" pitchFamily="18" charset="0"/>
              <a:ea typeface="Arimo Bold"/>
              <a:cs typeface="Times New Roman" panose="02020603050405020304" pitchFamily="18" charset="0"/>
              <a:sym typeface="Arimo Bold"/>
            </a:endParaRPr>
          </a:p>
        </p:txBody>
      </p:sp>
      <p:sp>
        <p:nvSpPr>
          <p:cNvPr id="6" name="Freeform 6"/>
          <p:cNvSpPr/>
          <p:nvPr/>
        </p:nvSpPr>
        <p:spPr>
          <a:xfrm>
            <a:off x="-530972" y="-2405729"/>
            <a:ext cx="8615190" cy="12692729"/>
          </a:xfrm>
          <a:custGeom>
            <a:avLst/>
            <a:gdLst/>
            <a:ahLst/>
            <a:cxnLst/>
            <a:rect l="l" t="t" r="r" b="b"/>
            <a:pathLst>
              <a:path w="8615190" h="12692729">
                <a:moveTo>
                  <a:pt x="0" y="0"/>
                </a:moveTo>
                <a:lnTo>
                  <a:pt x="8615190" y="0"/>
                </a:lnTo>
                <a:lnTo>
                  <a:pt x="8615190" y="12692729"/>
                </a:lnTo>
                <a:lnTo>
                  <a:pt x="0" y="12692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6629400" y="1181100"/>
            <a:ext cx="8347472" cy="1204306"/>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Resource Types</a:t>
            </a:r>
          </a:p>
        </p:txBody>
      </p:sp>
      <p:sp>
        <p:nvSpPr>
          <p:cNvPr id="17" name="Freeform 17"/>
          <p:cNvSpPr/>
          <p:nvPr/>
        </p:nvSpPr>
        <p:spPr>
          <a:xfrm>
            <a:off x="16953615" y="164767"/>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sp>
        <p:nvSpPr>
          <p:cNvPr id="18" name="TextBox 17">
            <a:extLst>
              <a:ext uri="{FF2B5EF4-FFF2-40B4-BE49-F238E27FC236}">
                <a16:creationId xmlns:a16="http://schemas.microsoft.com/office/drawing/2014/main" id="{6144C850-6E7C-E0EC-4C93-90FCD334DB84}"/>
              </a:ext>
            </a:extLst>
          </p:cNvPr>
          <p:cNvSpPr txBox="1"/>
          <p:nvPr/>
        </p:nvSpPr>
        <p:spPr>
          <a:xfrm>
            <a:off x="5334000" y="3585880"/>
            <a:ext cx="11715750" cy="1077218"/>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Resources can be grouped together for reporting purposes. If needed, lists can block certain students from accessing certain resources.</a:t>
            </a:r>
          </a:p>
        </p:txBody>
      </p:sp>
      <p:pic>
        <p:nvPicPr>
          <p:cNvPr id="22" name="Picture 21">
            <a:extLst>
              <a:ext uri="{FF2B5EF4-FFF2-40B4-BE49-F238E27FC236}">
                <a16:creationId xmlns:a16="http://schemas.microsoft.com/office/drawing/2014/main" id="{60B520F1-1C77-B5CF-1662-B6928EAFC3F4}"/>
              </a:ext>
            </a:extLst>
          </p:cNvPr>
          <p:cNvPicPr>
            <a:picLocks noChangeAspect="1"/>
          </p:cNvPicPr>
          <p:nvPr/>
        </p:nvPicPr>
        <p:blipFill>
          <a:blip r:embed="rId5"/>
          <a:stretch>
            <a:fillRect/>
          </a:stretch>
        </p:blipFill>
        <p:spPr>
          <a:xfrm>
            <a:off x="-530972" y="5274037"/>
            <a:ext cx="18969051" cy="41046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a:extLst>
            <a:ext uri="{FF2B5EF4-FFF2-40B4-BE49-F238E27FC236}">
              <a16:creationId xmlns:a16="http://schemas.microsoft.com/office/drawing/2014/main" id="{1D965B3B-6F88-08B3-466C-6640F6F5AE5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112A867-73F4-43ED-91DD-BF3A4F211BC2}"/>
              </a:ext>
            </a:extLst>
          </p:cNvPr>
          <p:cNvGrpSpPr/>
          <p:nvPr/>
        </p:nvGrpSpPr>
        <p:grpSpPr>
          <a:xfrm>
            <a:off x="5677786" y="9367147"/>
            <a:ext cx="12610214" cy="919853"/>
            <a:chOff x="0" y="0"/>
            <a:chExt cx="4816593" cy="242266"/>
          </a:xfrm>
        </p:grpSpPr>
        <p:sp>
          <p:nvSpPr>
            <p:cNvPr id="3" name="Freeform 3">
              <a:extLst>
                <a:ext uri="{FF2B5EF4-FFF2-40B4-BE49-F238E27FC236}">
                  <a16:creationId xmlns:a16="http://schemas.microsoft.com/office/drawing/2014/main" id="{64C725A0-38CD-041F-DD58-EF5BFCADC6DE}"/>
                </a:ext>
              </a:extLst>
            </p:cNvPr>
            <p:cNvSpPr/>
            <p:nvPr/>
          </p:nvSpPr>
          <p:spPr>
            <a:xfrm>
              <a:off x="0" y="0"/>
              <a:ext cx="4816592" cy="242266"/>
            </a:xfrm>
            <a:custGeom>
              <a:avLst/>
              <a:gdLst/>
              <a:ahLst/>
              <a:cxnLst/>
              <a:rect l="l" t="t" r="r" b="b"/>
              <a:pathLst>
                <a:path w="4816592" h="242266">
                  <a:moveTo>
                    <a:pt x="0" y="0"/>
                  </a:moveTo>
                  <a:lnTo>
                    <a:pt x="4816592" y="0"/>
                  </a:lnTo>
                  <a:lnTo>
                    <a:pt x="4816592" y="242266"/>
                  </a:lnTo>
                  <a:lnTo>
                    <a:pt x="0" y="242266"/>
                  </a:lnTo>
                  <a:close/>
                </a:path>
              </a:pathLst>
            </a:custGeom>
            <a:solidFill>
              <a:srgbClr val="000000"/>
            </a:solidFill>
          </p:spPr>
        </p:sp>
        <p:sp>
          <p:nvSpPr>
            <p:cNvPr id="4" name="TextBox 4">
              <a:extLst>
                <a:ext uri="{FF2B5EF4-FFF2-40B4-BE49-F238E27FC236}">
                  <a16:creationId xmlns:a16="http://schemas.microsoft.com/office/drawing/2014/main" id="{01FA4638-C418-7846-99E4-F8F48FBC31F6}"/>
                </a:ext>
              </a:extLst>
            </p:cNvPr>
            <p:cNvSpPr txBox="1"/>
            <p:nvPr/>
          </p:nvSpPr>
          <p:spPr>
            <a:xfrm>
              <a:off x="0" y="-38100"/>
              <a:ext cx="4816593" cy="280366"/>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1FE2FFA1-C7CD-DA3C-C820-7BE380B6355B}"/>
              </a:ext>
            </a:extLst>
          </p:cNvPr>
          <p:cNvSpPr txBox="1"/>
          <p:nvPr/>
        </p:nvSpPr>
        <p:spPr>
          <a:xfrm>
            <a:off x="8458200" y="9516242"/>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2026 Virtual </a:t>
            </a:r>
            <a:r>
              <a:rPr lang="en-US" sz="3756" b="1" dirty="0" err="1">
                <a:solidFill>
                  <a:srgbClr val="FEFAFA"/>
                </a:solidFill>
                <a:latin typeface="Times New Roman" panose="02020603050405020304" pitchFamily="18" charset="0"/>
                <a:ea typeface="Arimo Bold"/>
                <a:cs typeface="Times New Roman" panose="02020603050405020304" pitchFamily="18" charset="0"/>
                <a:sym typeface="Arimo Bold"/>
              </a:rPr>
              <a:t>TracCloud</a:t>
            </a: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 Conference</a:t>
            </a:r>
          </a:p>
          <a:p>
            <a:pPr algn="ctr">
              <a:lnSpc>
                <a:spcPts val="5259"/>
              </a:lnSpc>
              <a:spcBef>
                <a:spcPct val="0"/>
              </a:spcBef>
            </a:pPr>
            <a:endParaRPr lang="en-US" sz="3756" b="1" dirty="0">
              <a:solidFill>
                <a:srgbClr val="FEFAFA"/>
              </a:solidFill>
              <a:latin typeface="Times New Roman" panose="02020603050405020304" pitchFamily="18" charset="0"/>
              <a:ea typeface="Arimo Bold"/>
              <a:cs typeface="Times New Roman" panose="02020603050405020304" pitchFamily="18" charset="0"/>
              <a:sym typeface="Arimo Bold"/>
            </a:endParaRPr>
          </a:p>
        </p:txBody>
      </p:sp>
      <p:sp>
        <p:nvSpPr>
          <p:cNvPr id="6" name="Freeform 6">
            <a:extLst>
              <a:ext uri="{FF2B5EF4-FFF2-40B4-BE49-F238E27FC236}">
                <a16:creationId xmlns:a16="http://schemas.microsoft.com/office/drawing/2014/main" id="{7BE92949-B1DF-1D4B-67DB-9DFBD761AC38}"/>
              </a:ext>
            </a:extLst>
          </p:cNvPr>
          <p:cNvSpPr/>
          <p:nvPr/>
        </p:nvSpPr>
        <p:spPr>
          <a:xfrm>
            <a:off x="0" y="0"/>
            <a:ext cx="5677783" cy="10287000"/>
          </a:xfrm>
          <a:custGeom>
            <a:avLst/>
            <a:gdLst/>
            <a:ahLst/>
            <a:cxnLst/>
            <a:rect l="l" t="t" r="r" b="b"/>
            <a:pathLst>
              <a:path w="8615190" h="12692729">
                <a:moveTo>
                  <a:pt x="0" y="0"/>
                </a:moveTo>
                <a:lnTo>
                  <a:pt x="8615190" y="0"/>
                </a:lnTo>
                <a:lnTo>
                  <a:pt x="8615190" y="12692729"/>
                </a:lnTo>
                <a:lnTo>
                  <a:pt x="0" y="12692729"/>
                </a:lnTo>
                <a:lnTo>
                  <a:pt x="0" y="0"/>
                </a:lnTo>
                <a:close/>
              </a:path>
            </a:pathLst>
          </a:custGeom>
          <a:solidFill>
            <a:srgbClr val="660007"/>
          </a:solidFill>
        </p:spPr>
      </p:sp>
      <p:sp>
        <p:nvSpPr>
          <p:cNvPr id="12" name="TextBox 12">
            <a:extLst>
              <a:ext uri="{FF2B5EF4-FFF2-40B4-BE49-F238E27FC236}">
                <a16:creationId xmlns:a16="http://schemas.microsoft.com/office/drawing/2014/main" id="{A7DB1DE0-DD63-4CC4-DDA8-CD65A8789537}"/>
              </a:ext>
            </a:extLst>
          </p:cNvPr>
          <p:cNvSpPr txBox="1"/>
          <p:nvPr/>
        </p:nvSpPr>
        <p:spPr>
          <a:xfrm>
            <a:off x="8458200" y="571500"/>
            <a:ext cx="8347472" cy="1204306"/>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Resource Types</a:t>
            </a:r>
          </a:p>
        </p:txBody>
      </p:sp>
      <p:sp>
        <p:nvSpPr>
          <p:cNvPr id="17" name="Freeform 17">
            <a:extLst>
              <a:ext uri="{FF2B5EF4-FFF2-40B4-BE49-F238E27FC236}">
                <a16:creationId xmlns:a16="http://schemas.microsoft.com/office/drawing/2014/main" id="{161E8DF8-A9DA-1B7D-7BDB-F23F19E85667}"/>
              </a:ext>
            </a:extLst>
          </p:cNvPr>
          <p:cNvSpPr/>
          <p:nvPr/>
        </p:nvSpPr>
        <p:spPr>
          <a:xfrm>
            <a:off x="16953615" y="164767"/>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2"/>
            <a:stretch>
              <a:fillRect/>
            </a:stretch>
          </a:blipFill>
        </p:spPr>
      </p:sp>
      <p:pic>
        <p:nvPicPr>
          <p:cNvPr id="7" name="Picture 6">
            <a:extLst>
              <a:ext uri="{FF2B5EF4-FFF2-40B4-BE49-F238E27FC236}">
                <a16:creationId xmlns:a16="http://schemas.microsoft.com/office/drawing/2014/main" id="{5246899E-2478-AEA6-9F1F-E0E0ABACBE3F}"/>
              </a:ext>
            </a:extLst>
          </p:cNvPr>
          <p:cNvPicPr>
            <a:picLocks noChangeAspect="1"/>
          </p:cNvPicPr>
          <p:nvPr/>
        </p:nvPicPr>
        <p:blipFill>
          <a:blip r:embed="rId3"/>
          <a:stretch>
            <a:fillRect/>
          </a:stretch>
        </p:blipFill>
        <p:spPr>
          <a:xfrm>
            <a:off x="6705600" y="1906948"/>
            <a:ext cx="10996134" cy="5148004"/>
          </a:xfrm>
          <a:prstGeom prst="rect">
            <a:avLst/>
          </a:prstGeom>
        </p:spPr>
      </p:pic>
      <p:sp>
        <p:nvSpPr>
          <p:cNvPr id="9" name="TextBox 8">
            <a:extLst>
              <a:ext uri="{FF2B5EF4-FFF2-40B4-BE49-F238E27FC236}">
                <a16:creationId xmlns:a16="http://schemas.microsoft.com/office/drawing/2014/main" id="{B3FDAAAC-3F79-778B-057B-74B153803BC1}"/>
              </a:ext>
            </a:extLst>
          </p:cNvPr>
          <p:cNvSpPr txBox="1"/>
          <p:nvPr/>
        </p:nvSpPr>
        <p:spPr>
          <a:xfrm>
            <a:off x="922830" y="175951"/>
            <a:ext cx="4691944" cy="707886"/>
          </a:xfrm>
          <a:prstGeom prst="rect">
            <a:avLst/>
          </a:prstGeom>
          <a:noFill/>
        </p:spPr>
        <p:txBody>
          <a:bodyPr wrap="square">
            <a:spAutoFit/>
          </a:bodyPr>
          <a:lstStyle/>
          <a:p>
            <a:pPr>
              <a:buNone/>
            </a:pPr>
            <a:r>
              <a:rPr lang="en-US" sz="2000" b="1" dirty="0">
                <a:solidFill>
                  <a:schemeClr val="bg1"/>
                </a:solidFill>
                <a:latin typeface="Times New Roman" panose="02020603050405020304" pitchFamily="18" charset="0"/>
                <a:cs typeface="Times New Roman" panose="02020603050405020304" pitchFamily="18" charset="0"/>
              </a:rPr>
              <a:t>Resource Type Name:</a:t>
            </a:r>
            <a:endParaRPr lang="en-US" sz="2000" dirty="0">
              <a:solidFill>
                <a:schemeClr val="bg1"/>
              </a:solidFill>
              <a:latin typeface="Times New Roman" panose="02020603050405020304" pitchFamily="18" charset="0"/>
              <a:cs typeface="Times New Roman" panose="02020603050405020304" pitchFamily="18" charset="0"/>
            </a:endParaRPr>
          </a:p>
          <a:p>
            <a:pPr>
              <a:buNone/>
            </a:pPr>
            <a:r>
              <a:rPr lang="en-US" sz="2000" dirty="0">
                <a:solidFill>
                  <a:schemeClr val="bg1"/>
                </a:solidFill>
                <a:latin typeface="Times New Roman" panose="02020603050405020304" pitchFamily="18" charset="0"/>
                <a:cs typeface="Times New Roman" panose="02020603050405020304" pitchFamily="18" charset="0"/>
              </a:rPr>
              <a:t>The type/category for your resources.</a:t>
            </a:r>
          </a:p>
        </p:txBody>
      </p:sp>
      <p:sp>
        <p:nvSpPr>
          <p:cNvPr id="11" name="TextBox 10">
            <a:extLst>
              <a:ext uri="{FF2B5EF4-FFF2-40B4-BE49-F238E27FC236}">
                <a16:creationId xmlns:a16="http://schemas.microsoft.com/office/drawing/2014/main" id="{DA12E7C5-941A-FB79-D1A7-539C36BD50C7}"/>
              </a:ext>
            </a:extLst>
          </p:cNvPr>
          <p:cNvSpPr txBox="1"/>
          <p:nvPr/>
        </p:nvSpPr>
        <p:spPr>
          <a:xfrm>
            <a:off x="931434" y="1149049"/>
            <a:ext cx="9144000" cy="707886"/>
          </a:xfrm>
          <a:prstGeom prst="rect">
            <a:avLst/>
          </a:prstGeom>
          <a:noFill/>
        </p:spPr>
        <p:txBody>
          <a:bodyPr wrap="square">
            <a:spAutoFit/>
          </a:bodyPr>
          <a:lstStyle/>
          <a:p>
            <a:pPr>
              <a:buNone/>
            </a:pPr>
            <a:r>
              <a:rPr lang="en-US" sz="2000" b="1" dirty="0">
                <a:solidFill>
                  <a:schemeClr val="bg1"/>
                </a:solidFill>
                <a:latin typeface="Times New Roman" panose="02020603050405020304" pitchFamily="18" charset="0"/>
                <a:cs typeface="Times New Roman" panose="02020603050405020304" pitchFamily="18" charset="0"/>
              </a:rPr>
              <a:t>Resource Type Description:</a:t>
            </a:r>
            <a:endParaRPr lang="en-US" sz="2000" dirty="0">
              <a:solidFill>
                <a:schemeClr val="bg1"/>
              </a:solidFill>
              <a:latin typeface="Times New Roman" panose="02020603050405020304" pitchFamily="18" charset="0"/>
              <a:cs typeface="Times New Roman" panose="02020603050405020304" pitchFamily="18" charset="0"/>
            </a:endParaRPr>
          </a:p>
          <a:p>
            <a:pPr>
              <a:buNone/>
            </a:pPr>
            <a:r>
              <a:rPr lang="en-US" sz="2000" dirty="0">
                <a:solidFill>
                  <a:schemeClr val="bg1"/>
                </a:solidFill>
                <a:latin typeface="Times New Roman" panose="02020603050405020304" pitchFamily="18" charset="0"/>
                <a:cs typeface="Times New Roman" panose="02020603050405020304" pitchFamily="18" charset="0"/>
              </a:rPr>
              <a:t>Information about this resource type.</a:t>
            </a:r>
          </a:p>
        </p:txBody>
      </p:sp>
      <p:sp>
        <p:nvSpPr>
          <p:cNvPr id="14" name="TextBox 13">
            <a:extLst>
              <a:ext uri="{FF2B5EF4-FFF2-40B4-BE49-F238E27FC236}">
                <a16:creationId xmlns:a16="http://schemas.microsoft.com/office/drawing/2014/main" id="{2BA4ABBC-9224-E23D-B7B9-4C5E92CB9256}"/>
              </a:ext>
            </a:extLst>
          </p:cNvPr>
          <p:cNvSpPr txBox="1"/>
          <p:nvPr/>
        </p:nvSpPr>
        <p:spPr>
          <a:xfrm>
            <a:off x="932662" y="2077797"/>
            <a:ext cx="4648200" cy="1323439"/>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Linked to Profile:</a:t>
            </a:r>
            <a:endParaRPr lang="en-US" sz="2000" dirty="0">
              <a:solidFill>
                <a:schemeClr val="bg1"/>
              </a:solidFill>
              <a:latin typeface="Times New Roman" panose="02020603050405020304" pitchFamily="18" charset="0"/>
              <a:cs typeface="Times New Roman" panose="02020603050405020304" pitchFamily="18" charset="0"/>
            </a:endParaRPr>
          </a:p>
          <a:p>
            <a:pPr>
              <a:buNone/>
            </a:pPr>
            <a:r>
              <a:rPr lang="en-US" sz="2000" dirty="0">
                <a:solidFill>
                  <a:schemeClr val="bg1"/>
                </a:solidFill>
                <a:latin typeface="Times New Roman" panose="02020603050405020304" pitchFamily="18" charset="0"/>
                <a:cs typeface="Times New Roman" panose="02020603050405020304" pitchFamily="18" charset="0"/>
              </a:rPr>
              <a:t>Allows you to link this Resource Type for use in a specific profile.</a:t>
            </a:r>
            <a:br>
              <a:rPr lang="en-US" sz="2000" dirty="0">
                <a:solidFill>
                  <a:schemeClr val="bg1"/>
                </a:solidFill>
                <a:latin typeface="Times New Roman" panose="02020603050405020304" pitchFamily="18" charset="0"/>
                <a:cs typeface="Times New Roman" panose="02020603050405020304" pitchFamily="18" charset="0"/>
              </a:rPr>
            </a:b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3AA05949-F05B-43B6-3B63-E3B3AB94B757}"/>
              </a:ext>
            </a:extLst>
          </p:cNvPr>
          <p:cNvSpPr txBox="1"/>
          <p:nvPr/>
        </p:nvSpPr>
        <p:spPr>
          <a:xfrm>
            <a:off x="922830" y="3398751"/>
            <a:ext cx="4844604" cy="1323439"/>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Allowed Student List:</a:t>
            </a:r>
            <a:endParaRPr lang="en-US" sz="2000" dirty="0">
              <a:solidFill>
                <a:schemeClr val="bg1"/>
              </a:solidFill>
              <a:latin typeface="Times New Roman" panose="02020603050405020304" pitchFamily="18" charset="0"/>
              <a:cs typeface="Times New Roman" panose="02020603050405020304" pitchFamily="18" charset="0"/>
            </a:endParaRPr>
          </a:p>
          <a:p>
            <a:pPr>
              <a:buNone/>
            </a:pPr>
            <a:r>
              <a:rPr lang="en-US" sz="2000" dirty="0">
                <a:solidFill>
                  <a:schemeClr val="bg1"/>
                </a:solidFill>
                <a:latin typeface="Times New Roman" panose="02020603050405020304" pitchFamily="18" charset="0"/>
                <a:cs typeface="Times New Roman" panose="02020603050405020304" pitchFamily="18" charset="0"/>
              </a:rPr>
              <a:t>Allows only students on a linked list to checkout this resource. If left blank, anyone can checkout this resource. </a:t>
            </a:r>
          </a:p>
        </p:txBody>
      </p:sp>
      <p:sp>
        <p:nvSpPr>
          <p:cNvPr id="19" name="TextBox 18">
            <a:extLst>
              <a:ext uri="{FF2B5EF4-FFF2-40B4-BE49-F238E27FC236}">
                <a16:creationId xmlns:a16="http://schemas.microsoft.com/office/drawing/2014/main" id="{47FDE5B4-EE30-1A4C-D043-FE7B60B967CE}"/>
              </a:ext>
            </a:extLst>
          </p:cNvPr>
          <p:cNvSpPr txBox="1"/>
          <p:nvPr/>
        </p:nvSpPr>
        <p:spPr>
          <a:xfrm>
            <a:off x="911769" y="5001001"/>
            <a:ext cx="4958903" cy="1938992"/>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Activate Option to Rescan Barcode on Checkout from Reservation:</a:t>
            </a:r>
            <a:endParaRPr lang="en-US" sz="2000" dirty="0">
              <a:solidFill>
                <a:schemeClr val="bg1"/>
              </a:solidFill>
              <a:latin typeface="Times New Roman" panose="02020603050405020304" pitchFamily="18" charset="0"/>
              <a:cs typeface="Times New Roman" panose="02020603050405020304" pitchFamily="18" charset="0"/>
            </a:endParaRPr>
          </a:p>
          <a:p>
            <a:pPr>
              <a:buNone/>
            </a:pPr>
            <a:r>
              <a:rPr lang="en-US" sz="2000" dirty="0">
                <a:solidFill>
                  <a:schemeClr val="bg1"/>
                </a:solidFill>
                <a:latin typeface="Times New Roman" panose="02020603050405020304" pitchFamily="18" charset="0"/>
                <a:cs typeface="Times New Roman" panose="02020603050405020304" pitchFamily="18" charset="0"/>
              </a:rPr>
              <a:t>If enabled, when a staff member clicks on a reservation to check a resource out, they will be prompted to scan the barcode of </a:t>
            </a:r>
            <a:r>
              <a:rPr lang="en-US" sz="2000" i="1" dirty="0">
                <a:solidFill>
                  <a:schemeClr val="bg1"/>
                </a:solidFill>
                <a:latin typeface="Times New Roman" panose="02020603050405020304" pitchFamily="18" charset="0"/>
                <a:cs typeface="Times New Roman" panose="02020603050405020304" pitchFamily="18" charset="0"/>
              </a:rPr>
              <a:t>any</a:t>
            </a:r>
            <a:r>
              <a:rPr lang="en-US" sz="2000" dirty="0">
                <a:solidFill>
                  <a:schemeClr val="bg1"/>
                </a:solidFill>
                <a:latin typeface="Times New Roman" panose="02020603050405020304" pitchFamily="18" charset="0"/>
                <a:cs typeface="Times New Roman" panose="02020603050405020304" pitchFamily="18" charset="0"/>
              </a:rPr>
              <a:t> resource instead. </a:t>
            </a:r>
          </a:p>
        </p:txBody>
      </p:sp>
      <p:sp>
        <p:nvSpPr>
          <p:cNvPr id="21" name="TextBox 20">
            <a:extLst>
              <a:ext uri="{FF2B5EF4-FFF2-40B4-BE49-F238E27FC236}">
                <a16:creationId xmlns:a16="http://schemas.microsoft.com/office/drawing/2014/main" id="{D9F3DEFC-B47F-6E24-AAE3-FF54E0B18E44}"/>
              </a:ext>
            </a:extLst>
          </p:cNvPr>
          <p:cNvSpPr txBox="1"/>
          <p:nvPr/>
        </p:nvSpPr>
        <p:spPr>
          <a:xfrm>
            <a:off x="927746" y="7218804"/>
            <a:ext cx="4714067" cy="1631216"/>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Display Notice and Require Initials when Checking Out Resources of this Type:</a:t>
            </a:r>
            <a:endParaRPr lang="en-US" sz="2000" dirty="0">
              <a:solidFill>
                <a:schemeClr val="bg1"/>
              </a:solidFill>
              <a:latin typeface="Times New Roman" panose="02020603050405020304" pitchFamily="18" charset="0"/>
              <a:cs typeface="Times New Roman" panose="02020603050405020304" pitchFamily="18" charset="0"/>
            </a:endParaRPr>
          </a:p>
          <a:p>
            <a:pPr>
              <a:buNone/>
            </a:pPr>
            <a:r>
              <a:rPr lang="en-US" sz="2000" dirty="0">
                <a:solidFill>
                  <a:schemeClr val="bg1"/>
                </a:solidFill>
                <a:latin typeface="Times New Roman" panose="02020603050405020304" pitchFamily="18" charset="0"/>
                <a:cs typeface="Times New Roman" panose="02020603050405020304" pitchFamily="18" charset="0"/>
              </a:rPr>
              <a:t>If enabled, a prompt will appear during checkout requiring that the user agree to terms and conditions before continuing.</a:t>
            </a:r>
          </a:p>
        </p:txBody>
      </p:sp>
      <p:sp>
        <p:nvSpPr>
          <p:cNvPr id="23" name="TextBox 22">
            <a:extLst>
              <a:ext uri="{FF2B5EF4-FFF2-40B4-BE49-F238E27FC236}">
                <a16:creationId xmlns:a16="http://schemas.microsoft.com/office/drawing/2014/main" id="{2A9A4935-4246-D940-B191-76B8C28D0531}"/>
              </a:ext>
            </a:extLst>
          </p:cNvPr>
          <p:cNvSpPr txBox="1"/>
          <p:nvPr/>
        </p:nvSpPr>
        <p:spPr>
          <a:xfrm>
            <a:off x="931434" y="9068635"/>
            <a:ext cx="4504662" cy="1015663"/>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Logout Notice to Student:</a:t>
            </a:r>
          </a:p>
          <a:p>
            <a:r>
              <a:rPr lang="en-US" sz="2000" dirty="0">
                <a:solidFill>
                  <a:schemeClr val="bg1"/>
                </a:solidFill>
                <a:latin typeface="Times New Roman" panose="02020603050405020304" pitchFamily="18" charset="0"/>
                <a:cs typeface="Times New Roman" panose="02020603050405020304" pitchFamily="18" charset="0"/>
              </a:rPr>
              <a:t>Terms can be entered in this field. (supported by HTML and TWIG). </a:t>
            </a:r>
          </a:p>
        </p:txBody>
      </p:sp>
      <p:sp>
        <p:nvSpPr>
          <p:cNvPr id="25" name="TextBox 24">
            <a:extLst>
              <a:ext uri="{FF2B5EF4-FFF2-40B4-BE49-F238E27FC236}">
                <a16:creationId xmlns:a16="http://schemas.microsoft.com/office/drawing/2014/main" id="{DDF36A01-E697-56B1-EE7E-C5F88CB16A93}"/>
              </a:ext>
            </a:extLst>
          </p:cNvPr>
          <p:cNvSpPr txBox="1"/>
          <p:nvPr/>
        </p:nvSpPr>
        <p:spPr>
          <a:xfrm>
            <a:off x="6248400" y="7364203"/>
            <a:ext cx="7102195" cy="1015663"/>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Send Terms and Conditions as Email to Recipient</a:t>
            </a:r>
            <a:r>
              <a:rPr lang="en-US" sz="2000" dirty="0">
                <a:latin typeface="Times New Roman" panose="02020603050405020304" pitchFamily="18" charset="0"/>
                <a:cs typeface="Times New Roman" panose="02020603050405020304" pitchFamily="18" charset="0"/>
              </a:rPr>
              <a:t>.</a:t>
            </a:r>
          </a:p>
          <a:p>
            <a:r>
              <a:rPr lang="en-US" sz="2000" dirty="0"/>
              <a:t>A copy of the terms can be automatically forwarded to the student</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439E4CBA-1B56-C6E4-B630-E3E430077E8E}"/>
              </a:ext>
            </a:extLst>
          </p:cNvPr>
          <p:cNvSpPr txBox="1"/>
          <p:nvPr/>
        </p:nvSpPr>
        <p:spPr>
          <a:xfrm>
            <a:off x="9296400" y="8379866"/>
            <a:ext cx="9144000" cy="707886"/>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And also attach file </a:t>
            </a:r>
            <a:r>
              <a:rPr lang="en-US" sz="2000" dirty="0">
                <a:latin typeface="Times New Roman" panose="02020603050405020304" pitchFamily="18" charset="0"/>
                <a:cs typeface="Times New Roman" panose="02020603050405020304" pitchFamily="18" charset="0"/>
              </a:rPr>
              <a:t>This copy of the terms and conditions can also include a file attachment uploaded.</a:t>
            </a:r>
          </a:p>
        </p:txBody>
      </p:sp>
    </p:spTree>
    <p:extLst>
      <p:ext uri="{BB962C8B-B14F-4D97-AF65-F5344CB8AC3E}">
        <p14:creationId xmlns:p14="http://schemas.microsoft.com/office/powerpoint/2010/main" val="39344039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a:extLst>
            <a:ext uri="{FF2B5EF4-FFF2-40B4-BE49-F238E27FC236}">
              <a16:creationId xmlns:a16="http://schemas.microsoft.com/office/drawing/2014/main" id="{7B0EE2E1-8F47-29ED-5C25-C46C924BC11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A33817B-AF36-092D-09A1-1F3EDD40E568}"/>
              </a:ext>
            </a:extLst>
          </p:cNvPr>
          <p:cNvGrpSpPr/>
          <p:nvPr/>
        </p:nvGrpSpPr>
        <p:grpSpPr>
          <a:xfrm>
            <a:off x="5677786" y="9367147"/>
            <a:ext cx="12610214" cy="919853"/>
            <a:chOff x="0" y="0"/>
            <a:chExt cx="4816593" cy="242266"/>
          </a:xfrm>
        </p:grpSpPr>
        <p:sp>
          <p:nvSpPr>
            <p:cNvPr id="3" name="Freeform 3">
              <a:extLst>
                <a:ext uri="{FF2B5EF4-FFF2-40B4-BE49-F238E27FC236}">
                  <a16:creationId xmlns:a16="http://schemas.microsoft.com/office/drawing/2014/main" id="{72FFE5F5-7BD5-78C7-38BD-4E5AB65BE03D}"/>
                </a:ext>
              </a:extLst>
            </p:cNvPr>
            <p:cNvSpPr/>
            <p:nvPr/>
          </p:nvSpPr>
          <p:spPr>
            <a:xfrm>
              <a:off x="0" y="0"/>
              <a:ext cx="4816592" cy="242266"/>
            </a:xfrm>
            <a:custGeom>
              <a:avLst/>
              <a:gdLst/>
              <a:ahLst/>
              <a:cxnLst/>
              <a:rect l="l" t="t" r="r" b="b"/>
              <a:pathLst>
                <a:path w="4816592" h="242266">
                  <a:moveTo>
                    <a:pt x="0" y="0"/>
                  </a:moveTo>
                  <a:lnTo>
                    <a:pt x="4816592" y="0"/>
                  </a:lnTo>
                  <a:lnTo>
                    <a:pt x="4816592" y="242266"/>
                  </a:lnTo>
                  <a:lnTo>
                    <a:pt x="0" y="242266"/>
                  </a:lnTo>
                  <a:close/>
                </a:path>
              </a:pathLst>
            </a:custGeom>
            <a:solidFill>
              <a:srgbClr val="000000"/>
            </a:solidFill>
          </p:spPr>
        </p:sp>
        <p:sp>
          <p:nvSpPr>
            <p:cNvPr id="4" name="TextBox 4">
              <a:extLst>
                <a:ext uri="{FF2B5EF4-FFF2-40B4-BE49-F238E27FC236}">
                  <a16:creationId xmlns:a16="http://schemas.microsoft.com/office/drawing/2014/main" id="{AB88D6FA-034C-729F-4588-E678C0B76BB4}"/>
                </a:ext>
              </a:extLst>
            </p:cNvPr>
            <p:cNvSpPr txBox="1"/>
            <p:nvPr/>
          </p:nvSpPr>
          <p:spPr>
            <a:xfrm>
              <a:off x="0" y="-38100"/>
              <a:ext cx="4816593" cy="280366"/>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81196028-41C8-C009-95F7-7F51DD6447D6}"/>
              </a:ext>
            </a:extLst>
          </p:cNvPr>
          <p:cNvSpPr txBox="1"/>
          <p:nvPr/>
        </p:nvSpPr>
        <p:spPr>
          <a:xfrm>
            <a:off x="8458200" y="9516242"/>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2026 Virtual </a:t>
            </a:r>
            <a:r>
              <a:rPr lang="en-US" sz="3756" b="1" dirty="0" err="1">
                <a:solidFill>
                  <a:srgbClr val="FEFAFA"/>
                </a:solidFill>
                <a:latin typeface="Times New Roman" panose="02020603050405020304" pitchFamily="18" charset="0"/>
                <a:ea typeface="Arimo Bold"/>
                <a:cs typeface="Times New Roman" panose="02020603050405020304" pitchFamily="18" charset="0"/>
                <a:sym typeface="Arimo Bold"/>
              </a:rPr>
              <a:t>TracCloud</a:t>
            </a: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 Conference</a:t>
            </a:r>
          </a:p>
          <a:p>
            <a:pPr algn="ctr">
              <a:lnSpc>
                <a:spcPts val="5259"/>
              </a:lnSpc>
              <a:spcBef>
                <a:spcPct val="0"/>
              </a:spcBef>
            </a:pPr>
            <a:endParaRPr lang="en-US" sz="3756" b="1" dirty="0">
              <a:solidFill>
                <a:srgbClr val="FEFAFA"/>
              </a:solidFill>
              <a:latin typeface="Times New Roman" panose="02020603050405020304" pitchFamily="18" charset="0"/>
              <a:ea typeface="Arimo Bold"/>
              <a:cs typeface="Times New Roman" panose="02020603050405020304" pitchFamily="18" charset="0"/>
              <a:sym typeface="Arimo Bold"/>
            </a:endParaRPr>
          </a:p>
        </p:txBody>
      </p:sp>
      <p:sp>
        <p:nvSpPr>
          <p:cNvPr id="6" name="Freeform 6">
            <a:extLst>
              <a:ext uri="{FF2B5EF4-FFF2-40B4-BE49-F238E27FC236}">
                <a16:creationId xmlns:a16="http://schemas.microsoft.com/office/drawing/2014/main" id="{79066083-BC76-09DA-FA0F-2045CB78B75E}"/>
              </a:ext>
            </a:extLst>
          </p:cNvPr>
          <p:cNvSpPr/>
          <p:nvPr/>
        </p:nvSpPr>
        <p:spPr>
          <a:xfrm>
            <a:off x="0" y="0"/>
            <a:ext cx="5677783" cy="10287000"/>
          </a:xfrm>
          <a:custGeom>
            <a:avLst/>
            <a:gdLst/>
            <a:ahLst/>
            <a:cxnLst/>
            <a:rect l="l" t="t" r="r" b="b"/>
            <a:pathLst>
              <a:path w="8615190" h="12692729">
                <a:moveTo>
                  <a:pt x="0" y="0"/>
                </a:moveTo>
                <a:lnTo>
                  <a:pt x="8615190" y="0"/>
                </a:lnTo>
                <a:lnTo>
                  <a:pt x="8615190" y="12692729"/>
                </a:lnTo>
                <a:lnTo>
                  <a:pt x="0" y="12692729"/>
                </a:lnTo>
                <a:lnTo>
                  <a:pt x="0" y="0"/>
                </a:lnTo>
                <a:close/>
              </a:path>
            </a:pathLst>
          </a:custGeom>
          <a:solidFill>
            <a:srgbClr val="660007"/>
          </a:solidFill>
        </p:spPr>
      </p:sp>
      <p:sp>
        <p:nvSpPr>
          <p:cNvPr id="12" name="TextBox 12">
            <a:extLst>
              <a:ext uri="{FF2B5EF4-FFF2-40B4-BE49-F238E27FC236}">
                <a16:creationId xmlns:a16="http://schemas.microsoft.com/office/drawing/2014/main" id="{F3305012-B6B0-A324-0B1E-DC966D5F81C4}"/>
              </a:ext>
            </a:extLst>
          </p:cNvPr>
          <p:cNvSpPr txBox="1"/>
          <p:nvPr/>
        </p:nvSpPr>
        <p:spPr>
          <a:xfrm>
            <a:off x="8002508" y="55171"/>
            <a:ext cx="8347472" cy="1163845"/>
          </a:xfrm>
          <a:prstGeom prst="rect">
            <a:avLst/>
          </a:prstGeom>
        </p:spPr>
        <p:txBody>
          <a:bodyPr lIns="0" tIns="0" rIns="0" bIns="0" rtlCol="0" anchor="t">
            <a:spAutoFit/>
          </a:bodyPr>
          <a:lstStyle/>
          <a:p>
            <a:pPr algn="l">
              <a:lnSpc>
                <a:spcPts val="9857"/>
              </a:lnSpc>
              <a:spcBef>
                <a:spcPct val="0"/>
              </a:spcBef>
            </a:pPr>
            <a:r>
              <a:rPr lang="en-US" sz="6600" b="1" dirty="0">
                <a:solidFill>
                  <a:srgbClr val="000000"/>
                </a:solidFill>
                <a:latin typeface="Times New Roman" panose="02020603050405020304" pitchFamily="18" charset="0"/>
                <a:ea typeface="Montaser Arabic Bold"/>
                <a:cs typeface="Times New Roman" panose="02020603050405020304" pitchFamily="18" charset="0"/>
                <a:sym typeface="Montaser Arabic Bold"/>
              </a:rPr>
              <a:t>Creating a Resource!</a:t>
            </a:r>
          </a:p>
        </p:txBody>
      </p:sp>
      <p:sp>
        <p:nvSpPr>
          <p:cNvPr id="17" name="Freeform 17">
            <a:extLst>
              <a:ext uri="{FF2B5EF4-FFF2-40B4-BE49-F238E27FC236}">
                <a16:creationId xmlns:a16="http://schemas.microsoft.com/office/drawing/2014/main" id="{F45D892B-89E2-6D8A-ED7D-9F9AA1BA534D}"/>
              </a:ext>
            </a:extLst>
          </p:cNvPr>
          <p:cNvSpPr/>
          <p:nvPr/>
        </p:nvSpPr>
        <p:spPr>
          <a:xfrm>
            <a:off x="16953615" y="164767"/>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3"/>
            <a:stretch>
              <a:fillRect/>
            </a:stretch>
          </a:blipFill>
        </p:spPr>
      </p:sp>
      <p:sp>
        <p:nvSpPr>
          <p:cNvPr id="9" name="TextBox 8">
            <a:extLst>
              <a:ext uri="{FF2B5EF4-FFF2-40B4-BE49-F238E27FC236}">
                <a16:creationId xmlns:a16="http://schemas.microsoft.com/office/drawing/2014/main" id="{07149C0D-E387-7182-916A-67F2793E6DC0}"/>
              </a:ext>
            </a:extLst>
          </p:cNvPr>
          <p:cNvSpPr txBox="1"/>
          <p:nvPr/>
        </p:nvSpPr>
        <p:spPr>
          <a:xfrm>
            <a:off x="645658" y="164767"/>
            <a:ext cx="5125454" cy="707886"/>
          </a:xfrm>
          <a:prstGeom prst="rect">
            <a:avLst/>
          </a:prstGeom>
          <a:noFill/>
        </p:spPr>
        <p:txBody>
          <a:bodyPr wrap="square">
            <a:spAutoFit/>
          </a:bodyPr>
          <a:lstStyle/>
          <a:p>
            <a:r>
              <a:rPr lang="en-US" sz="2000" b="1" dirty="0" err="1">
                <a:solidFill>
                  <a:schemeClr val="bg1"/>
                </a:solidFill>
                <a:latin typeface="Times New Roman" panose="02020603050405020304" pitchFamily="18" charset="0"/>
                <a:cs typeface="Times New Roman" panose="02020603050405020304" pitchFamily="18" charset="0"/>
              </a:rPr>
              <a:t>BarCode</a:t>
            </a:r>
            <a:r>
              <a:rPr lang="en-US" sz="2000" b="1" dirty="0">
                <a:solidFill>
                  <a:schemeClr val="bg1"/>
                </a:solidFill>
                <a:latin typeface="Times New Roman" panose="02020603050405020304" pitchFamily="18" charset="0"/>
                <a:cs typeface="Times New Roman" panose="02020603050405020304" pitchFamily="18" charset="0"/>
              </a:rPr>
              <a:t>:</a:t>
            </a:r>
            <a:r>
              <a:rPr lang="en-US" sz="2000" dirty="0">
                <a:solidFill>
                  <a:schemeClr val="bg1"/>
                </a:solidFill>
                <a:latin typeface="Times New Roman" panose="02020603050405020304" pitchFamily="18" charset="0"/>
                <a:cs typeface="Times New Roman" panose="02020603050405020304" pitchFamily="18" charset="0"/>
              </a:rPr>
              <a:t> is the unique identifier for this item, think of it like an ID.</a:t>
            </a:r>
          </a:p>
        </p:txBody>
      </p:sp>
      <p:sp>
        <p:nvSpPr>
          <p:cNvPr id="11" name="TextBox 10">
            <a:extLst>
              <a:ext uri="{FF2B5EF4-FFF2-40B4-BE49-F238E27FC236}">
                <a16:creationId xmlns:a16="http://schemas.microsoft.com/office/drawing/2014/main" id="{7BE1E367-F28B-08BA-6832-2E3A7BE7A9B2}"/>
              </a:ext>
            </a:extLst>
          </p:cNvPr>
          <p:cNvSpPr txBox="1"/>
          <p:nvPr/>
        </p:nvSpPr>
        <p:spPr>
          <a:xfrm>
            <a:off x="630910" y="1053544"/>
            <a:ext cx="3714308" cy="400110"/>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Title:</a:t>
            </a:r>
            <a:r>
              <a:rPr lang="en-US" sz="2000" dirty="0">
                <a:solidFill>
                  <a:schemeClr val="bg1"/>
                </a:solidFill>
                <a:latin typeface="Times New Roman" panose="02020603050405020304" pitchFamily="18" charset="0"/>
                <a:cs typeface="Times New Roman" panose="02020603050405020304" pitchFamily="18" charset="0"/>
              </a:rPr>
              <a:t> is the name of this resource.</a:t>
            </a:r>
          </a:p>
        </p:txBody>
      </p:sp>
      <p:sp>
        <p:nvSpPr>
          <p:cNvPr id="14" name="TextBox 13">
            <a:extLst>
              <a:ext uri="{FF2B5EF4-FFF2-40B4-BE49-F238E27FC236}">
                <a16:creationId xmlns:a16="http://schemas.microsoft.com/office/drawing/2014/main" id="{0D8D83C2-DA1A-FA70-0426-07695D985708}"/>
              </a:ext>
            </a:extLst>
          </p:cNvPr>
          <p:cNvSpPr txBox="1"/>
          <p:nvPr/>
        </p:nvSpPr>
        <p:spPr>
          <a:xfrm>
            <a:off x="630910" y="1644170"/>
            <a:ext cx="4958903" cy="400110"/>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Profile:</a:t>
            </a:r>
            <a:r>
              <a:rPr lang="en-US" sz="2000" dirty="0">
                <a:solidFill>
                  <a:schemeClr val="bg1"/>
                </a:solidFill>
                <a:latin typeface="Times New Roman" panose="02020603050405020304" pitchFamily="18" charset="0"/>
                <a:cs typeface="Times New Roman" panose="02020603050405020304" pitchFamily="18" charset="0"/>
              </a:rPr>
              <a:t> is the linked Profile for this resource.</a:t>
            </a:r>
          </a:p>
        </p:txBody>
      </p:sp>
      <p:sp>
        <p:nvSpPr>
          <p:cNvPr id="16" name="TextBox 15">
            <a:extLst>
              <a:ext uri="{FF2B5EF4-FFF2-40B4-BE49-F238E27FC236}">
                <a16:creationId xmlns:a16="http://schemas.microsoft.com/office/drawing/2014/main" id="{38E7CDA4-CD31-C26D-5149-CD08F139FAD4}"/>
              </a:ext>
            </a:extLst>
          </p:cNvPr>
          <p:cNvSpPr txBox="1"/>
          <p:nvPr/>
        </p:nvSpPr>
        <p:spPr>
          <a:xfrm>
            <a:off x="610535" y="2201819"/>
            <a:ext cx="5014381" cy="1015663"/>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Checked Out To:</a:t>
            </a:r>
            <a:r>
              <a:rPr lang="en-US" sz="2000" dirty="0">
                <a:solidFill>
                  <a:schemeClr val="bg1"/>
                </a:solidFill>
                <a:latin typeface="Times New Roman" panose="02020603050405020304" pitchFamily="18" charset="0"/>
                <a:cs typeface="Times New Roman" panose="02020603050405020304" pitchFamily="18" charset="0"/>
              </a:rPr>
              <a:t> shows which student currently has this item checked out (if applicable).</a:t>
            </a:r>
          </a:p>
        </p:txBody>
      </p:sp>
      <p:sp>
        <p:nvSpPr>
          <p:cNvPr id="19" name="TextBox 18">
            <a:extLst>
              <a:ext uri="{FF2B5EF4-FFF2-40B4-BE49-F238E27FC236}">
                <a16:creationId xmlns:a16="http://schemas.microsoft.com/office/drawing/2014/main" id="{6687E596-0A69-B244-1C1E-71E29CF05A63}"/>
              </a:ext>
            </a:extLst>
          </p:cNvPr>
          <p:cNvSpPr txBox="1"/>
          <p:nvPr/>
        </p:nvSpPr>
        <p:spPr>
          <a:xfrm>
            <a:off x="630909" y="3343638"/>
            <a:ext cx="4958903" cy="707886"/>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Collateral:</a:t>
            </a:r>
            <a:r>
              <a:rPr lang="en-US" sz="2000" dirty="0">
                <a:solidFill>
                  <a:schemeClr val="bg1"/>
                </a:solidFill>
                <a:latin typeface="Times New Roman" panose="02020603050405020304" pitchFamily="18" charset="0"/>
                <a:cs typeface="Times New Roman" panose="02020603050405020304" pitchFamily="18" charset="0"/>
              </a:rPr>
              <a:t> represents an item to be collected when this resource is checked out.</a:t>
            </a:r>
          </a:p>
        </p:txBody>
      </p:sp>
      <p:sp>
        <p:nvSpPr>
          <p:cNvPr id="21" name="TextBox 20">
            <a:extLst>
              <a:ext uri="{FF2B5EF4-FFF2-40B4-BE49-F238E27FC236}">
                <a16:creationId xmlns:a16="http://schemas.microsoft.com/office/drawing/2014/main" id="{D2C27567-140C-8E90-9048-818BBBE0222E}"/>
              </a:ext>
            </a:extLst>
          </p:cNvPr>
          <p:cNvSpPr txBox="1"/>
          <p:nvPr/>
        </p:nvSpPr>
        <p:spPr>
          <a:xfrm>
            <a:off x="645658" y="4255467"/>
            <a:ext cx="4834269" cy="707886"/>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Collateral Logic:</a:t>
            </a:r>
            <a:r>
              <a:rPr lang="en-US" sz="2000" dirty="0">
                <a:solidFill>
                  <a:schemeClr val="bg1"/>
                </a:solidFill>
                <a:latin typeface="Times New Roman" panose="02020603050405020304" pitchFamily="18" charset="0"/>
                <a:cs typeface="Times New Roman" panose="02020603050405020304" pitchFamily="18" charset="0"/>
              </a:rPr>
              <a:t> enables collateral functionality if checked.</a:t>
            </a:r>
          </a:p>
        </p:txBody>
      </p:sp>
      <p:sp>
        <p:nvSpPr>
          <p:cNvPr id="23" name="TextBox 22">
            <a:extLst>
              <a:ext uri="{FF2B5EF4-FFF2-40B4-BE49-F238E27FC236}">
                <a16:creationId xmlns:a16="http://schemas.microsoft.com/office/drawing/2014/main" id="{C7FE4A32-8D32-0AB0-62DF-ECEF930D5F44}"/>
              </a:ext>
            </a:extLst>
          </p:cNvPr>
          <p:cNvSpPr txBox="1"/>
          <p:nvPr/>
        </p:nvSpPr>
        <p:spPr>
          <a:xfrm>
            <a:off x="620367" y="8771084"/>
            <a:ext cx="4504662" cy="1015663"/>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Resource Type:</a:t>
            </a:r>
            <a:r>
              <a:rPr lang="en-US" sz="2000" dirty="0">
                <a:solidFill>
                  <a:schemeClr val="bg1"/>
                </a:solidFill>
                <a:latin typeface="Times New Roman" panose="02020603050405020304" pitchFamily="18" charset="0"/>
                <a:cs typeface="Times New Roman" panose="02020603050405020304" pitchFamily="18" charset="0"/>
              </a:rPr>
              <a:t> allows you to categorize this resource into a type for reporting purposes.</a:t>
            </a:r>
          </a:p>
        </p:txBody>
      </p:sp>
      <p:pic>
        <p:nvPicPr>
          <p:cNvPr id="13" name="Picture 12">
            <a:extLst>
              <a:ext uri="{FF2B5EF4-FFF2-40B4-BE49-F238E27FC236}">
                <a16:creationId xmlns:a16="http://schemas.microsoft.com/office/drawing/2014/main" id="{5B3BDDCC-FC99-E7FF-B739-A4446472DF3B}"/>
              </a:ext>
            </a:extLst>
          </p:cNvPr>
          <p:cNvPicPr>
            <a:picLocks noChangeAspect="1"/>
          </p:cNvPicPr>
          <p:nvPr/>
        </p:nvPicPr>
        <p:blipFill>
          <a:blip r:embed="rId4"/>
          <a:stretch>
            <a:fillRect/>
          </a:stretch>
        </p:blipFill>
        <p:spPr>
          <a:xfrm>
            <a:off x="7636136" y="1317807"/>
            <a:ext cx="8693509" cy="7651385"/>
          </a:xfrm>
          <a:prstGeom prst="rect">
            <a:avLst/>
          </a:prstGeom>
        </p:spPr>
      </p:pic>
      <p:sp>
        <p:nvSpPr>
          <p:cNvPr id="15" name="TextBox 14">
            <a:extLst>
              <a:ext uri="{FF2B5EF4-FFF2-40B4-BE49-F238E27FC236}">
                <a16:creationId xmlns:a16="http://schemas.microsoft.com/office/drawing/2014/main" id="{609C2AD9-E333-2000-FE33-10E9561E6C70}"/>
              </a:ext>
            </a:extLst>
          </p:cNvPr>
          <p:cNvSpPr txBox="1"/>
          <p:nvPr/>
        </p:nvSpPr>
        <p:spPr>
          <a:xfrm>
            <a:off x="683464" y="5167296"/>
            <a:ext cx="5243514" cy="707886"/>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Reserved For:</a:t>
            </a:r>
            <a:r>
              <a:rPr lang="en-US" sz="2000" dirty="0">
                <a:solidFill>
                  <a:schemeClr val="bg1"/>
                </a:solidFill>
                <a:latin typeface="Times New Roman" panose="02020603050405020304" pitchFamily="18" charset="0"/>
                <a:cs typeface="Times New Roman" panose="02020603050405020304" pitchFamily="18" charset="0"/>
              </a:rPr>
              <a:t> shows who currently has this resource reserved.</a:t>
            </a:r>
          </a:p>
        </p:txBody>
      </p:sp>
      <p:sp>
        <p:nvSpPr>
          <p:cNvPr id="20" name="TextBox 19">
            <a:extLst>
              <a:ext uri="{FF2B5EF4-FFF2-40B4-BE49-F238E27FC236}">
                <a16:creationId xmlns:a16="http://schemas.microsoft.com/office/drawing/2014/main" id="{CA04E190-D899-E302-87FA-860079040F28}"/>
              </a:ext>
            </a:extLst>
          </p:cNvPr>
          <p:cNvSpPr txBox="1"/>
          <p:nvPr/>
        </p:nvSpPr>
        <p:spPr>
          <a:xfrm>
            <a:off x="647232" y="6060782"/>
            <a:ext cx="4892581" cy="1015663"/>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Always Available:</a:t>
            </a:r>
            <a:r>
              <a:rPr lang="en-US" sz="2000" dirty="0">
                <a:solidFill>
                  <a:schemeClr val="bg1"/>
                </a:solidFill>
                <a:latin typeface="Times New Roman" panose="02020603050405020304" pitchFamily="18" charset="0"/>
                <a:cs typeface="Times New Roman" panose="02020603050405020304" pitchFamily="18" charset="0"/>
              </a:rPr>
              <a:t> indicates that this resource doesn't need to be individually checked out or reserved (example, towels for fitness center).</a:t>
            </a:r>
          </a:p>
        </p:txBody>
      </p:sp>
      <p:sp>
        <p:nvSpPr>
          <p:cNvPr id="24" name="TextBox 23">
            <a:extLst>
              <a:ext uri="{FF2B5EF4-FFF2-40B4-BE49-F238E27FC236}">
                <a16:creationId xmlns:a16="http://schemas.microsoft.com/office/drawing/2014/main" id="{A1DD96B7-BBAF-16C0-5842-140B06044C15}"/>
              </a:ext>
            </a:extLst>
          </p:cNvPr>
          <p:cNvSpPr txBox="1"/>
          <p:nvPr/>
        </p:nvSpPr>
        <p:spPr>
          <a:xfrm>
            <a:off x="630909" y="7262045"/>
            <a:ext cx="4724400" cy="1323439"/>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Reserved Date</a:t>
            </a:r>
            <a:r>
              <a:rPr lang="en-US" sz="2000" dirty="0">
                <a:solidFill>
                  <a:schemeClr val="bg1"/>
                </a:solidFill>
                <a:latin typeface="Times New Roman" panose="02020603050405020304" pitchFamily="18"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rPr>
              <a:t>Last Date Out</a:t>
            </a:r>
            <a:r>
              <a:rPr lang="en-US" sz="2000" dirty="0">
                <a:solidFill>
                  <a:schemeClr val="bg1"/>
                </a:solidFill>
                <a:latin typeface="Times New Roman" panose="02020603050405020304" pitchFamily="18" charset="0"/>
                <a:cs typeface="Times New Roman" panose="02020603050405020304" pitchFamily="18" charset="0"/>
              </a:rPr>
              <a:t>, and </a:t>
            </a:r>
            <a:r>
              <a:rPr lang="en-US" sz="2000" b="1" dirty="0">
                <a:solidFill>
                  <a:schemeClr val="bg1"/>
                </a:solidFill>
                <a:latin typeface="Times New Roman" panose="02020603050405020304" pitchFamily="18" charset="0"/>
                <a:cs typeface="Times New Roman" panose="02020603050405020304" pitchFamily="18" charset="0"/>
              </a:rPr>
              <a:t>Due Date:</a:t>
            </a:r>
            <a:r>
              <a:rPr lang="en-US" sz="2000" dirty="0">
                <a:solidFill>
                  <a:schemeClr val="bg1"/>
                </a:solidFill>
                <a:latin typeface="Times New Roman" panose="02020603050405020304" pitchFamily="18" charset="0"/>
                <a:cs typeface="Times New Roman" panose="02020603050405020304" pitchFamily="18" charset="0"/>
              </a:rPr>
              <a:t> display the exact times of reservations, checkouts, and when the resource is due to be returned.</a:t>
            </a:r>
          </a:p>
        </p:txBody>
      </p:sp>
    </p:spTree>
    <p:extLst>
      <p:ext uri="{BB962C8B-B14F-4D97-AF65-F5344CB8AC3E}">
        <p14:creationId xmlns:p14="http://schemas.microsoft.com/office/powerpoint/2010/main" val="12779031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a:extLst>
            <a:ext uri="{FF2B5EF4-FFF2-40B4-BE49-F238E27FC236}">
              <a16:creationId xmlns:a16="http://schemas.microsoft.com/office/drawing/2014/main" id="{FB049A8E-3F90-0992-AFCC-5D127BB8516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95B447C-8844-B6E6-AD3B-E6FBE19C813F}"/>
              </a:ext>
            </a:extLst>
          </p:cNvPr>
          <p:cNvGrpSpPr/>
          <p:nvPr/>
        </p:nvGrpSpPr>
        <p:grpSpPr>
          <a:xfrm>
            <a:off x="5677786" y="9367147"/>
            <a:ext cx="12610214" cy="919853"/>
            <a:chOff x="0" y="0"/>
            <a:chExt cx="4816593" cy="242266"/>
          </a:xfrm>
        </p:grpSpPr>
        <p:sp>
          <p:nvSpPr>
            <p:cNvPr id="3" name="Freeform 3">
              <a:extLst>
                <a:ext uri="{FF2B5EF4-FFF2-40B4-BE49-F238E27FC236}">
                  <a16:creationId xmlns:a16="http://schemas.microsoft.com/office/drawing/2014/main" id="{CCE95C34-05DD-0CAA-E826-2046F58CFD30}"/>
                </a:ext>
              </a:extLst>
            </p:cNvPr>
            <p:cNvSpPr/>
            <p:nvPr/>
          </p:nvSpPr>
          <p:spPr>
            <a:xfrm>
              <a:off x="0" y="0"/>
              <a:ext cx="4816592" cy="242266"/>
            </a:xfrm>
            <a:custGeom>
              <a:avLst/>
              <a:gdLst/>
              <a:ahLst/>
              <a:cxnLst/>
              <a:rect l="l" t="t" r="r" b="b"/>
              <a:pathLst>
                <a:path w="4816592" h="242266">
                  <a:moveTo>
                    <a:pt x="0" y="0"/>
                  </a:moveTo>
                  <a:lnTo>
                    <a:pt x="4816592" y="0"/>
                  </a:lnTo>
                  <a:lnTo>
                    <a:pt x="4816592" y="242266"/>
                  </a:lnTo>
                  <a:lnTo>
                    <a:pt x="0" y="242266"/>
                  </a:lnTo>
                  <a:close/>
                </a:path>
              </a:pathLst>
            </a:custGeom>
            <a:solidFill>
              <a:srgbClr val="000000"/>
            </a:solidFill>
          </p:spPr>
        </p:sp>
        <p:sp>
          <p:nvSpPr>
            <p:cNvPr id="4" name="TextBox 4">
              <a:extLst>
                <a:ext uri="{FF2B5EF4-FFF2-40B4-BE49-F238E27FC236}">
                  <a16:creationId xmlns:a16="http://schemas.microsoft.com/office/drawing/2014/main" id="{6ED6784A-82C1-EDBE-09FC-CBF4B1A8C064}"/>
                </a:ext>
              </a:extLst>
            </p:cNvPr>
            <p:cNvSpPr txBox="1"/>
            <p:nvPr/>
          </p:nvSpPr>
          <p:spPr>
            <a:xfrm>
              <a:off x="0" y="-38100"/>
              <a:ext cx="4816593" cy="280366"/>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7C7C48CA-AE78-6304-BED6-08ED153392EC}"/>
              </a:ext>
            </a:extLst>
          </p:cNvPr>
          <p:cNvSpPr txBox="1"/>
          <p:nvPr/>
        </p:nvSpPr>
        <p:spPr>
          <a:xfrm>
            <a:off x="8230354" y="9383817"/>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2026 Virtual </a:t>
            </a:r>
            <a:r>
              <a:rPr lang="en-US" sz="3756" b="1" dirty="0" err="1">
                <a:solidFill>
                  <a:srgbClr val="FEFAFA"/>
                </a:solidFill>
                <a:latin typeface="Times New Roman" panose="02020603050405020304" pitchFamily="18" charset="0"/>
                <a:ea typeface="Arimo Bold"/>
                <a:cs typeface="Times New Roman" panose="02020603050405020304" pitchFamily="18" charset="0"/>
                <a:sym typeface="Arimo Bold"/>
              </a:rPr>
              <a:t>TracCloud</a:t>
            </a: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 Conference</a:t>
            </a:r>
          </a:p>
          <a:p>
            <a:pPr algn="ctr">
              <a:lnSpc>
                <a:spcPts val="5259"/>
              </a:lnSpc>
              <a:spcBef>
                <a:spcPct val="0"/>
              </a:spcBef>
            </a:pPr>
            <a:endParaRPr lang="en-US" sz="3756" b="1" dirty="0">
              <a:solidFill>
                <a:srgbClr val="FEFAFA"/>
              </a:solidFill>
              <a:latin typeface="Times New Roman" panose="02020603050405020304" pitchFamily="18" charset="0"/>
              <a:ea typeface="Arimo Bold"/>
              <a:cs typeface="Times New Roman" panose="02020603050405020304" pitchFamily="18" charset="0"/>
              <a:sym typeface="Arimo Bold"/>
            </a:endParaRPr>
          </a:p>
        </p:txBody>
      </p:sp>
      <p:sp>
        <p:nvSpPr>
          <p:cNvPr id="6" name="Freeform 6">
            <a:extLst>
              <a:ext uri="{FF2B5EF4-FFF2-40B4-BE49-F238E27FC236}">
                <a16:creationId xmlns:a16="http://schemas.microsoft.com/office/drawing/2014/main" id="{412B70A2-13B1-9079-11FB-7B4400386B0F}"/>
              </a:ext>
            </a:extLst>
          </p:cNvPr>
          <p:cNvSpPr/>
          <p:nvPr/>
        </p:nvSpPr>
        <p:spPr>
          <a:xfrm>
            <a:off x="0" y="0"/>
            <a:ext cx="5677783" cy="10287000"/>
          </a:xfrm>
          <a:custGeom>
            <a:avLst/>
            <a:gdLst/>
            <a:ahLst/>
            <a:cxnLst/>
            <a:rect l="l" t="t" r="r" b="b"/>
            <a:pathLst>
              <a:path w="8615190" h="12692729">
                <a:moveTo>
                  <a:pt x="0" y="0"/>
                </a:moveTo>
                <a:lnTo>
                  <a:pt x="8615190" y="0"/>
                </a:lnTo>
                <a:lnTo>
                  <a:pt x="8615190" y="12692729"/>
                </a:lnTo>
                <a:lnTo>
                  <a:pt x="0" y="12692729"/>
                </a:lnTo>
                <a:lnTo>
                  <a:pt x="0" y="0"/>
                </a:lnTo>
                <a:close/>
              </a:path>
            </a:pathLst>
          </a:custGeom>
          <a:solidFill>
            <a:srgbClr val="660007"/>
          </a:solidFill>
        </p:spPr>
      </p:sp>
      <p:sp>
        <p:nvSpPr>
          <p:cNvPr id="12" name="TextBox 12">
            <a:extLst>
              <a:ext uri="{FF2B5EF4-FFF2-40B4-BE49-F238E27FC236}">
                <a16:creationId xmlns:a16="http://schemas.microsoft.com/office/drawing/2014/main" id="{A96C69EA-FA89-7FEE-7023-ADC8578BED92}"/>
              </a:ext>
            </a:extLst>
          </p:cNvPr>
          <p:cNvSpPr txBox="1"/>
          <p:nvPr/>
        </p:nvSpPr>
        <p:spPr>
          <a:xfrm>
            <a:off x="8002508" y="55171"/>
            <a:ext cx="8347472" cy="1163845"/>
          </a:xfrm>
          <a:prstGeom prst="rect">
            <a:avLst/>
          </a:prstGeom>
        </p:spPr>
        <p:txBody>
          <a:bodyPr lIns="0" tIns="0" rIns="0" bIns="0" rtlCol="0" anchor="t">
            <a:spAutoFit/>
          </a:bodyPr>
          <a:lstStyle/>
          <a:p>
            <a:pPr algn="l">
              <a:lnSpc>
                <a:spcPts val="9857"/>
              </a:lnSpc>
              <a:spcBef>
                <a:spcPct val="0"/>
              </a:spcBef>
            </a:pPr>
            <a:r>
              <a:rPr lang="en-US" sz="6600" b="1" dirty="0">
                <a:solidFill>
                  <a:srgbClr val="000000"/>
                </a:solidFill>
                <a:latin typeface="Times New Roman" panose="02020603050405020304" pitchFamily="18" charset="0"/>
                <a:ea typeface="Montaser Arabic Bold"/>
                <a:cs typeface="Times New Roman" panose="02020603050405020304" pitchFamily="18" charset="0"/>
                <a:sym typeface="Montaser Arabic Bold"/>
              </a:rPr>
              <a:t>Creating a Resource!</a:t>
            </a:r>
          </a:p>
        </p:txBody>
      </p:sp>
      <p:sp>
        <p:nvSpPr>
          <p:cNvPr id="17" name="Freeform 17">
            <a:extLst>
              <a:ext uri="{FF2B5EF4-FFF2-40B4-BE49-F238E27FC236}">
                <a16:creationId xmlns:a16="http://schemas.microsoft.com/office/drawing/2014/main" id="{B6E80414-B3E8-6B06-A834-ADC12DE5053C}"/>
              </a:ext>
            </a:extLst>
          </p:cNvPr>
          <p:cNvSpPr/>
          <p:nvPr/>
        </p:nvSpPr>
        <p:spPr>
          <a:xfrm>
            <a:off x="16953615" y="164767"/>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3"/>
            <a:stretch>
              <a:fillRect/>
            </a:stretch>
          </a:blipFill>
        </p:spPr>
      </p:sp>
      <p:sp>
        <p:nvSpPr>
          <p:cNvPr id="9" name="TextBox 8">
            <a:extLst>
              <a:ext uri="{FF2B5EF4-FFF2-40B4-BE49-F238E27FC236}">
                <a16:creationId xmlns:a16="http://schemas.microsoft.com/office/drawing/2014/main" id="{365934EA-D16F-04E1-E6A7-EF881CAA1780}"/>
              </a:ext>
            </a:extLst>
          </p:cNvPr>
          <p:cNvSpPr txBox="1"/>
          <p:nvPr/>
        </p:nvSpPr>
        <p:spPr>
          <a:xfrm>
            <a:off x="586699" y="369251"/>
            <a:ext cx="5125454" cy="707886"/>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Length of Checkout:</a:t>
            </a:r>
            <a:r>
              <a:rPr lang="en-US" sz="2000" dirty="0">
                <a:solidFill>
                  <a:schemeClr val="bg1"/>
                </a:solidFill>
                <a:latin typeface="Times New Roman" panose="02020603050405020304" pitchFamily="18" charset="0"/>
                <a:cs typeface="Times New Roman" panose="02020603050405020304" pitchFamily="18" charset="0"/>
              </a:rPr>
              <a:t> determines how long an item can be checked out. </a:t>
            </a:r>
          </a:p>
        </p:txBody>
      </p:sp>
      <p:sp>
        <p:nvSpPr>
          <p:cNvPr id="16" name="TextBox 15">
            <a:extLst>
              <a:ext uri="{FF2B5EF4-FFF2-40B4-BE49-F238E27FC236}">
                <a16:creationId xmlns:a16="http://schemas.microsoft.com/office/drawing/2014/main" id="{0AE73F5C-B58D-8D6C-9D10-24D2038C2307}"/>
              </a:ext>
            </a:extLst>
          </p:cNvPr>
          <p:cNvSpPr txBox="1"/>
          <p:nvPr/>
        </p:nvSpPr>
        <p:spPr>
          <a:xfrm>
            <a:off x="576910" y="1259112"/>
            <a:ext cx="5125454" cy="1015663"/>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Arbitrary Due Date:</a:t>
            </a:r>
            <a:r>
              <a:rPr lang="en-US" sz="2000" dirty="0">
                <a:solidFill>
                  <a:schemeClr val="bg1"/>
                </a:solidFill>
                <a:latin typeface="Times New Roman" panose="02020603050405020304" pitchFamily="18" charset="0"/>
                <a:cs typeface="Times New Roman" panose="02020603050405020304" pitchFamily="18" charset="0"/>
              </a:rPr>
              <a:t> allows the staff member checking out the item to choose a due date during checkout.</a:t>
            </a:r>
          </a:p>
        </p:txBody>
      </p:sp>
      <p:sp>
        <p:nvSpPr>
          <p:cNvPr id="19" name="TextBox 18">
            <a:extLst>
              <a:ext uri="{FF2B5EF4-FFF2-40B4-BE49-F238E27FC236}">
                <a16:creationId xmlns:a16="http://schemas.microsoft.com/office/drawing/2014/main" id="{516B0DE0-9A71-9525-6E29-B9ACCDA6603B}"/>
              </a:ext>
            </a:extLst>
          </p:cNvPr>
          <p:cNvSpPr txBox="1"/>
          <p:nvPr/>
        </p:nvSpPr>
        <p:spPr>
          <a:xfrm>
            <a:off x="576910" y="2469869"/>
            <a:ext cx="4958903" cy="707886"/>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Due by End Of Semester:</a:t>
            </a:r>
            <a:r>
              <a:rPr lang="en-US" sz="2000" dirty="0">
                <a:solidFill>
                  <a:schemeClr val="bg1"/>
                </a:solidFill>
                <a:latin typeface="Times New Roman" panose="02020603050405020304" pitchFamily="18" charset="0"/>
                <a:cs typeface="Times New Roman" panose="02020603050405020304" pitchFamily="18" charset="0"/>
              </a:rPr>
              <a:t> will be based on your current semester end date.</a:t>
            </a:r>
          </a:p>
        </p:txBody>
      </p:sp>
      <p:sp>
        <p:nvSpPr>
          <p:cNvPr id="23" name="TextBox 22">
            <a:extLst>
              <a:ext uri="{FF2B5EF4-FFF2-40B4-BE49-F238E27FC236}">
                <a16:creationId xmlns:a16="http://schemas.microsoft.com/office/drawing/2014/main" id="{BEF49DB8-1F85-B595-905C-EEDB0819C4B5}"/>
              </a:ext>
            </a:extLst>
          </p:cNvPr>
          <p:cNvSpPr txBox="1"/>
          <p:nvPr/>
        </p:nvSpPr>
        <p:spPr>
          <a:xfrm>
            <a:off x="586699" y="6660101"/>
            <a:ext cx="4504662" cy="707886"/>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Description:</a:t>
            </a:r>
            <a:r>
              <a:rPr lang="en-US" sz="2000" dirty="0">
                <a:solidFill>
                  <a:schemeClr val="bg1"/>
                </a:solidFill>
                <a:latin typeface="Times New Roman" panose="02020603050405020304" pitchFamily="18" charset="0"/>
                <a:cs typeface="Times New Roman" panose="02020603050405020304" pitchFamily="18" charset="0"/>
              </a:rPr>
              <a:t> is an internal description of this particular resource.</a:t>
            </a:r>
          </a:p>
        </p:txBody>
      </p:sp>
      <p:pic>
        <p:nvPicPr>
          <p:cNvPr id="13" name="Picture 12">
            <a:extLst>
              <a:ext uri="{FF2B5EF4-FFF2-40B4-BE49-F238E27FC236}">
                <a16:creationId xmlns:a16="http://schemas.microsoft.com/office/drawing/2014/main" id="{99A61381-5467-70A7-86CE-8832E5023051}"/>
              </a:ext>
            </a:extLst>
          </p:cNvPr>
          <p:cNvPicPr>
            <a:picLocks noChangeAspect="1"/>
          </p:cNvPicPr>
          <p:nvPr/>
        </p:nvPicPr>
        <p:blipFill>
          <a:blip r:embed="rId4"/>
          <a:stretch>
            <a:fillRect/>
          </a:stretch>
        </p:blipFill>
        <p:spPr>
          <a:xfrm>
            <a:off x="7636136" y="1317807"/>
            <a:ext cx="8693509" cy="7651385"/>
          </a:xfrm>
          <a:prstGeom prst="rect">
            <a:avLst/>
          </a:prstGeom>
        </p:spPr>
      </p:pic>
      <p:sp>
        <p:nvSpPr>
          <p:cNvPr id="15" name="TextBox 14">
            <a:extLst>
              <a:ext uri="{FF2B5EF4-FFF2-40B4-BE49-F238E27FC236}">
                <a16:creationId xmlns:a16="http://schemas.microsoft.com/office/drawing/2014/main" id="{36456BBA-78C2-4985-DE42-D31A329C0CEE}"/>
              </a:ext>
            </a:extLst>
          </p:cNvPr>
          <p:cNvSpPr txBox="1"/>
          <p:nvPr/>
        </p:nvSpPr>
        <p:spPr>
          <a:xfrm>
            <a:off x="576910" y="3342389"/>
            <a:ext cx="4796497" cy="1652381"/>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Days / Hours / Mins:</a:t>
            </a:r>
            <a:r>
              <a:rPr lang="en-US" sz="2000" dirty="0">
                <a:solidFill>
                  <a:schemeClr val="bg1"/>
                </a:solidFill>
                <a:latin typeface="Times New Roman" panose="02020603050405020304" pitchFamily="18" charset="0"/>
                <a:cs typeface="Times New Roman" panose="02020603050405020304" pitchFamily="18" charset="0"/>
              </a:rPr>
              <a:t> will automatically set a due date based on the amount of time specified. If chosen, a new field will appear to set the maximum of number of times the checkout can be renewed.</a:t>
            </a:r>
          </a:p>
        </p:txBody>
      </p:sp>
      <p:sp>
        <p:nvSpPr>
          <p:cNvPr id="8" name="TextBox 7">
            <a:extLst>
              <a:ext uri="{FF2B5EF4-FFF2-40B4-BE49-F238E27FC236}">
                <a16:creationId xmlns:a16="http://schemas.microsoft.com/office/drawing/2014/main" id="{F8A5E8C0-D3E4-DB12-143A-314F6C222052}"/>
              </a:ext>
            </a:extLst>
          </p:cNvPr>
          <p:cNvSpPr txBox="1"/>
          <p:nvPr/>
        </p:nvSpPr>
        <p:spPr>
          <a:xfrm>
            <a:off x="576910" y="5139811"/>
            <a:ext cx="4796497" cy="1323439"/>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Not Available to Students / Staff:</a:t>
            </a:r>
            <a:r>
              <a:rPr lang="en-US" sz="2000" dirty="0">
                <a:solidFill>
                  <a:schemeClr val="bg1"/>
                </a:solidFill>
                <a:latin typeface="Times New Roman" panose="02020603050405020304" pitchFamily="18" charset="0"/>
                <a:cs typeface="Times New Roman" panose="02020603050405020304" pitchFamily="18" charset="0"/>
              </a:rPr>
              <a:t> allows you to restrict this resource to one user type or the other. By default (both unchecked), the item is available to either user type.</a:t>
            </a:r>
          </a:p>
        </p:txBody>
      </p:sp>
      <p:sp>
        <p:nvSpPr>
          <p:cNvPr id="18" name="TextBox 17">
            <a:extLst>
              <a:ext uri="{FF2B5EF4-FFF2-40B4-BE49-F238E27FC236}">
                <a16:creationId xmlns:a16="http://schemas.microsoft.com/office/drawing/2014/main" id="{0076126D-FC44-4A27-9718-29F1B7D76D21}"/>
              </a:ext>
            </a:extLst>
          </p:cNvPr>
          <p:cNvSpPr txBox="1"/>
          <p:nvPr/>
        </p:nvSpPr>
        <p:spPr>
          <a:xfrm>
            <a:off x="621069" y="7651004"/>
            <a:ext cx="4796497" cy="707886"/>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Keywords:</a:t>
            </a:r>
            <a:r>
              <a:rPr lang="en-US" sz="2000" dirty="0">
                <a:solidFill>
                  <a:schemeClr val="bg1"/>
                </a:solidFill>
                <a:latin typeface="Times New Roman" panose="02020603050405020304" pitchFamily="18" charset="0"/>
                <a:cs typeface="Times New Roman" panose="02020603050405020304" pitchFamily="18" charset="0"/>
              </a:rPr>
              <a:t> are the related words for this resource to be searched by.</a:t>
            </a:r>
          </a:p>
        </p:txBody>
      </p:sp>
      <p:sp>
        <p:nvSpPr>
          <p:cNvPr id="25" name="TextBox 24">
            <a:extLst>
              <a:ext uri="{FF2B5EF4-FFF2-40B4-BE49-F238E27FC236}">
                <a16:creationId xmlns:a16="http://schemas.microsoft.com/office/drawing/2014/main" id="{2FFF72F4-3E04-7915-21EF-42FFE877A7D5}"/>
              </a:ext>
            </a:extLst>
          </p:cNvPr>
          <p:cNvSpPr txBox="1"/>
          <p:nvPr/>
        </p:nvSpPr>
        <p:spPr>
          <a:xfrm>
            <a:off x="621069" y="8641907"/>
            <a:ext cx="4958903" cy="1015663"/>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Pickup/Return Instructions:</a:t>
            </a:r>
            <a:r>
              <a:rPr lang="en-US" sz="2000" dirty="0">
                <a:solidFill>
                  <a:schemeClr val="bg1"/>
                </a:solidFill>
                <a:latin typeface="Times New Roman" panose="02020603050405020304" pitchFamily="18" charset="0"/>
                <a:cs typeface="Times New Roman" panose="02020603050405020304" pitchFamily="18" charset="0"/>
              </a:rPr>
              <a:t> can be entered and displayed in resource confirmation/return reminder emails as a twig tag.</a:t>
            </a:r>
          </a:p>
        </p:txBody>
      </p:sp>
    </p:spTree>
    <p:extLst>
      <p:ext uri="{BB962C8B-B14F-4D97-AF65-F5344CB8AC3E}">
        <p14:creationId xmlns:p14="http://schemas.microsoft.com/office/powerpoint/2010/main" val="222232567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sp>
        <p:nvSpPr>
          <p:cNvPr id="2" name="Freeform 2"/>
          <p:cNvSpPr/>
          <p:nvPr/>
        </p:nvSpPr>
        <p:spPr>
          <a:xfrm flipH="1">
            <a:off x="10501127" y="-2405729"/>
            <a:ext cx="8615190" cy="12692729"/>
          </a:xfrm>
          <a:custGeom>
            <a:avLst/>
            <a:gdLst/>
            <a:ahLst/>
            <a:cxnLst/>
            <a:rect l="l" t="t" r="r" b="b"/>
            <a:pathLst>
              <a:path w="8615190" h="12692729">
                <a:moveTo>
                  <a:pt x="8615189" y="0"/>
                </a:moveTo>
                <a:lnTo>
                  <a:pt x="0" y="0"/>
                </a:lnTo>
                <a:lnTo>
                  <a:pt x="0" y="12692729"/>
                </a:lnTo>
                <a:lnTo>
                  <a:pt x="8615189" y="12692729"/>
                </a:lnTo>
                <a:lnTo>
                  <a:pt x="8615189"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TextBox 10"/>
          <p:cNvSpPr txBox="1"/>
          <p:nvPr/>
        </p:nvSpPr>
        <p:spPr>
          <a:xfrm>
            <a:off x="3037869" y="302256"/>
            <a:ext cx="9498010" cy="1163845"/>
          </a:xfrm>
          <a:prstGeom prst="rect">
            <a:avLst/>
          </a:prstGeom>
        </p:spPr>
        <p:txBody>
          <a:bodyPr wrap="square" lIns="0" tIns="0" rIns="0" bIns="0" rtlCol="0" anchor="t">
            <a:spAutoFit/>
          </a:bodyPr>
          <a:lstStyle/>
          <a:p>
            <a:pPr algn="l">
              <a:lnSpc>
                <a:spcPts val="9857"/>
              </a:lnSpc>
              <a:spcBef>
                <a:spcPct val="0"/>
              </a:spcBef>
            </a:pPr>
            <a:r>
              <a:rPr lang="en-US" sz="6600" b="1" dirty="0">
                <a:solidFill>
                  <a:srgbClr val="000000"/>
                </a:solidFill>
                <a:latin typeface="Times New Roman" panose="02020603050405020304" pitchFamily="18" charset="0"/>
                <a:ea typeface="Montaser Arabic Bold"/>
                <a:cs typeface="Times New Roman" panose="02020603050405020304" pitchFamily="18" charset="0"/>
                <a:sym typeface="Montaser Arabic Bold"/>
              </a:rPr>
              <a:t>Permission Group</a:t>
            </a:r>
          </a:p>
        </p:txBody>
      </p:sp>
      <p:grpSp>
        <p:nvGrpSpPr>
          <p:cNvPr id="14" name="Group 14"/>
          <p:cNvGrpSpPr/>
          <p:nvPr/>
        </p:nvGrpSpPr>
        <p:grpSpPr>
          <a:xfrm>
            <a:off x="0" y="9462840"/>
            <a:ext cx="18288000" cy="824160"/>
            <a:chOff x="0" y="0"/>
            <a:chExt cx="4816593" cy="217063"/>
          </a:xfrm>
        </p:grpSpPr>
        <p:sp>
          <p:nvSpPr>
            <p:cNvPr id="15" name="Freeform 15"/>
            <p:cNvSpPr/>
            <p:nvPr/>
          </p:nvSpPr>
          <p:spPr>
            <a:xfrm>
              <a:off x="0" y="0"/>
              <a:ext cx="4816592" cy="217063"/>
            </a:xfrm>
            <a:custGeom>
              <a:avLst/>
              <a:gdLst/>
              <a:ahLst/>
              <a:cxnLst/>
              <a:rect l="l" t="t" r="r" b="b"/>
              <a:pathLst>
                <a:path w="4816592" h="217063">
                  <a:moveTo>
                    <a:pt x="0" y="0"/>
                  </a:moveTo>
                  <a:lnTo>
                    <a:pt x="4816592" y="0"/>
                  </a:lnTo>
                  <a:lnTo>
                    <a:pt x="4816592" y="217063"/>
                  </a:lnTo>
                  <a:lnTo>
                    <a:pt x="0" y="217063"/>
                  </a:lnTo>
                  <a:close/>
                </a:path>
              </a:pathLst>
            </a:custGeom>
            <a:solidFill>
              <a:srgbClr val="000000"/>
            </a:solidFill>
          </p:spPr>
        </p:sp>
        <p:sp>
          <p:nvSpPr>
            <p:cNvPr id="16" name="TextBox 16"/>
            <p:cNvSpPr txBox="1"/>
            <p:nvPr/>
          </p:nvSpPr>
          <p:spPr>
            <a:xfrm>
              <a:off x="0" y="-38100"/>
              <a:ext cx="4816593" cy="255163"/>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4191000" y="9479931"/>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2026 Virtual </a:t>
            </a:r>
            <a:r>
              <a:rPr lang="en-US" sz="3756" b="1" dirty="0" err="1">
                <a:solidFill>
                  <a:srgbClr val="FEFAFA"/>
                </a:solidFill>
                <a:latin typeface="Times New Roman" panose="02020603050405020304" pitchFamily="18" charset="0"/>
                <a:ea typeface="Arimo Bold"/>
                <a:cs typeface="Times New Roman" panose="02020603050405020304" pitchFamily="18" charset="0"/>
                <a:sym typeface="Arimo Bold"/>
              </a:rPr>
              <a:t>TracCloud</a:t>
            </a: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 Conference</a:t>
            </a:r>
          </a:p>
          <a:p>
            <a:pPr algn="ctr">
              <a:lnSpc>
                <a:spcPts val="5259"/>
              </a:lnSpc>
              <a:spcBef>
                <a:spcPct val="0"/>
              </a:spcBef>
            </a:pPr>
            <a:endParaRPr lang="en-US" sz="3756" b="1" dirty="0">
              <a:solidFill>
                <a:srgbClr val="FEFAFA"/>
              </a:solidFill>
              <a:latin typeface="Times New Roman" panose="02020603050405020304" pitchFamily="18" charset="0"/>
              <a:ea typeface="Arimo Bold"/>
              <a:cs typeface="Times New Roman" panose="02020603050405020304" pitchFamily="18" charset="0"/>
              <a:sym typeface="Arimo Bold"/>
            </a:endParaRPr>
          </a:p>
        </p:txBody>
      </p:sp>
      <p:sp>
        <p:nvSpPr>
          <p:cNvPr id="18" name="Freeform 18"/>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pic>
        <p:nvPicPr>
          <p:cNvPr id="22" name="Picture 21">
            <a:extLst>
              <a:ext uri="{FF2B5EF4-FFF2-40B4-BE49-F238E27FC236}">
                <a16:creationId xmlns:a16="http://schemas.microsoft.com/office/drawing/2014/main" id="{A9A460C0-C336-F9B0-1495-67B9756B60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4752" y="2260697"/>
            <a:ext cx="11183911" cy="3581900"/>
          </a:xfrm>
          <a:prstGeom prst="rect">
            <a:avLst/>
          </a:prstGeom>
        </p:spPr>
      </p:pic>
      <p:sp>
        <p:nvSpPr>
          <p:cNvPr id="24" name="TextBox 23">
            <a:extLst>
              <a:ext uri="{FF2B5EF4-FFF2-40B4-BE49-F238E27FC236}">
                <a16:creationId xmlns:a16="http://schemas.microsoft.com/office/drawing/2014/main" id="{0D3BF3D6-3B69-9249-1D91-AE11BBD347A9}"/>
              </a:ext>
            </a:extLst>
          </p:cNvPr>
          <p:cNvSpPr txBox="1"/>
          <p:nvPr/>
        </p:nvSpPr>
        <p:spPr>
          <a:xfrm>
            <a:off x="2286000" y="1555645"/>
            <a:ext cx="9556954" cy="461665"/>
          </a:xfrm>
          <a:prstGeom prst="rect">
            <a:avLst/>
          </a:prstGeom>
          <a:noFill/>
        </p:spPr>
        <p:txBody>
          <a:bodyPr wrap="square">
            <a:spAutoFit/>
          </a:bodyPr>
          <a:lstStyle/>
          <a:p>
            <a:r>
              <a:rPr lang="en-US" sz="2400" i="1" dirty="0">
                <a:effectLst/>
                <a:latin typeface="Times New Roman" panose="02020603050405020304" pitchFamily="18" charset="0"/>
                <a:cs typeface="Times New Roman" panose="02020603050405020304" pitchFamily="18" charset="0"/>
              </a:rPr>
              <a:t>Other &gt; Other Options &gt; Groups &gt; [Your Group] &gt; Log In/Out</a:t>
            </a:r>
            <a:endParaRPr lang="en-US" sz="24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7455693A-A941-A55D-7459-9E2070ECBCCA}"/>
              </a:ext>
            </a:extLst>
          </p:cNvPr>
          <p:cNvSpPr txBox="1"/>
          <p:nvPr/>
        </p:nvSpPr>
        <p:spPr>
          <a:xfrm>
            <a:off x="1154752" y="6368858"/>
            <a:ext cx="10723576" cy="2677656"/>
          </a:xfrm>
          <a:prstGeom prst="rect">
            <a:avLst/>
          </a:prstGeom>
          <a:noFill/>
        </p:spPr>
        <p:txBody>
          <a:bodyPr wrap="square">
            <a:spAutoFit/>
          </a:bodyPr>
          <a:lstStyle/>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Allow user to log resources in and out</a:t>
            </a:r>
            <a:r>
              <a:rPr lang="en-US" sz="2400" dirty="0">
                <a:latin typeface="Times New Roman" panose="02020603050405020304" pitchFamily="18" charset="0"/>
                <a:cs typeface="Times New Roman" panose="02020603050405020304" pitchFamily="18" charset="0"/>
              </a:rPr>
              <a:t> provides users in this group the ability to check resources out to students and staff. Users in this group will only be able to checkout a resource if it is assigned to one of the same profiles as their group, or if the resource is linked to all profiles.</a:t>
            </a:r>
          </a:p>
          <a:p>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Allow user to view what resource the student has logged out</a:t>
            </a:r>
            <a:r>
              <a:rPr lang="en-US" sz="2400" dirty="0">
                <a:latin typeface="Times New Roman" panose="02020603050405020304" pitchFamily="18" charset="0"/>
                <a:cs typeface="Times New Roman" panose="02020603050405020304" pitchFamily="18" charset="0"/>
              </a:rPr>
              <a:t> provides users in this group the ability to view a student's currently logged out item.</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a:extLst>
            <a:ext uri="{FF2B5EF4-FFF2-40B4-BE49-F238E27FC236}">
              <a16:creationId xmlns:a16="http://schemas.microsoft.com/office/drawing/2014/main" id="{1BACC8E8-A242-3207-1250-38C039EBC19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4487A4F-2893-19E8-210E-C1095CF2E5C4}"/>
              </a:ext>
            </a:extLst>
          </p:cNvPr>
          <p:cNvSpPr/>
          <p:nvPr/>
        </p:nvSpPr>
        <p:spPr>
          <a:xfrm flipH="1">
            <a:off x="10501127" y="-2405729"/>
            <a:ext cx="8615190" cy="12692729"/>
          </a:xfrm>
          <a:custGeom>
            <a:avLst/>
            <a:gdLst/>
            <a:ahLst/>
            <a:cxnLst/>
            <a:rect l="l" t="t" r="r" b="b"/>
            <a:pathLst>
              <a:path w="8615190" h="12692729">
                <a:moveTo>
                  <a:pt x="8615189" y="0"/>
                </a:moveTo>
                <a:lnTo>
                  <a:pt x="0" y="0"/>
                </a:lnTo>
                <a:lnTo>
                  <a:pt x="0" y="12692729"/>
                </a:lnTo>
                <a:lnTo>
                  <a:pt x="8615189" y="12692729"/>
                </a:lnTo>
                <a:lnTo>
                  <a:pt x="8615189"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TextBox 10">
            <a:extLst>
              <a:ext uri="{FF2B5EF4-FFF2-40B4-BE49-F238E27FC236}">
                <a16:creationId xmlns:a16="http://schemas.microsoft.com/office/drawing/2014/main" id="{279EB60A-4F1B-9260-CF5D-7C52DCF4E5D4}"/>
              </a:ext>
            </a:extLst>
          </p:cNvPr>
          <p:cNvSpPr txBox="1"/>
          <p:nvPr/>
        </p:nvSpPr>
        <p:spPr>
          <a:xfrm>
            <a:off x="3511566" y="225536"/>
            <a:ext cx="9498010" cy="1163845"/>
          </a:xfrm>
          <a:prstGeom prst="rect">
            <a:avLst/>
          </a:prstGeom>
        </p:spPr>
        <p:txBody>
          <a:bodyPr wrap="square" lIns="0" tIns="0" rIns="0" bIns="0" rtlCol="0" anchor="t">
            <a:spAutoFit/>
          </a:bodyPr>
          <a:lstStyle/>
          <a:p>
            <a:pPr algn="l">
              <a:lnSpc>
                <a:spcPts val="9857"/>
              </a:lnSpc>
              <a:spcBef>
                <a:spcPct val="0"/>
              </a:spcBef>
            </a:pPr>
            <a:r>
              <a:rPr lang="en-US" sz="6600" b="1" dirty="0">
                <a:solidFill>
                  <a:srgbClr val="000000"/>
                </a:solidFill>
                <a:latin typeface="Times New Roman" panose="02020603050405020304" pitchFamily="18" charset="0"/>
                <a:ea typeface="Montaser Arabic Bold"/>
                <a:cs typeface="Times New Roman" panose="02020603050405020304" pitchFamily="18" charset="0"/>
                <a:sym typeface="Montaser Arabic Bold"/>
              </a:rPr>
              <a:t>Permission Group</a:t>
            </a:r>
          </a:p>
        </p:txBody>
      </p:sp>
      <p:grpSp>
        <p:nvGrpSpPr>
          <p:cNvPr id="14" name="Group 14">
            <a:extLst>
              <a:ext uri="{FF2B5EF4-FFF2-40B4-BE49-F238E27FC236}">
                <a16:creationId xmlns:a16="http://schemas.microsoft.com/office/drawing/2014/main" id="{1CEAF383-BE6B-15BC-37B2-4305FC3FB118}"/>
              </a:ext>
            </a:extLst>
          </p:cNvPr>
          <p:cNvGrpSpPr/>
          <p:nvPr/>
        </p:nvGrpSpPr>
        <p:grpSpPr>
          <a:xfrm>
            <a:off x="0" y="9462840"/>
            <a:ext cx="18288000" cy="824160"/>
            <a:chOff x="0" y="0"/>
            <a:chExt cx="4816593" cy="217063"/>
          </a:xfrm>
        </p:grpSpPr>
        <p:sp>
          <p:nvSpPr>
            <p:cNvPr id="15" name="Freeform 15">
              <a:extLst>
                <a:ext uri="{FF2B5EF4-FFF2-40B4-BE49-F238E27FC236}">
                  <a16:creationId xmlns:a16="http://schemas.microsoft.com/office/drawing/2014/main" id="{1D6E9F5D-46EA-E997-A7C5-AF3028A4641D}"/>
                </a:ext>
              </a:extLst>
            </p:cNvPr>
            <p:cNvSpPr/>
            <p:nvPr/>
          </p:nvSpPr>
          <p:spPr>
            <a:xfrm>
              <a:off x="0" y="0"/>
              <a:ext cx="4816592" cy="217063"/>
            </a:xfrm>
            <a:custGeom>
              <a:avLst/>
              <a:gdLst/>
              <a:ahLst/>
              <a:cxnLst/>
              <a:rect l="l" t="t" r="r" b="b"/>
              <a:pathLst>
                <a:path w="4816592" h="217063">
                  <a:moveTo>
                    <a:pt x="0" y="0"/>
                  </a:moveTo>
                  <a:lnTo>
                    <a:pt x="4816592" y="0"/>
                  </a:lnTo>
                  <a:lnTo>
                    <a:pt x="4816592" y="217063"/>
                  </a:lnTo>
                  <a:lnTo>
                    <a:pt x="0" y="217063"/>
                  </a:lnTo>
                  <a:close/>
                </a:path>
              </a:pathLst>
            </a:custGeom>
            <a:solidFill>
              <a:srgbClr val="000000"/>
            </a:solidFill>
          </p:spPr>
        </p:sp>
        <p:sp>
          <p:nvSpPr>
            <p:cNvPr id="16" name="TextBox 16">
              <a:extLst>
                <a:ext uri="{FF2B5EF4-FFF2-40B4-BE49-F238E27FC236}">
                  <a16:creationId xmlns:a16="http://schemas.microsoft.com/office/drawing/2014/main" id="{C436B4D3-2BA4-D303-6480-1430864A4E5A}"/>
                </a:ext>
              </a:extLst>
            </p:cNvPr>
            <p:cNvSpPr txBox="1"/>
            <p:nvPr/>
          </p:nvSpPr>
          <p:spPr>
            <a:xfrm>
              <a:off x="0" y="-38100"/>
              <a:ext cx="4816593" cy="255163"/>
            </a:xfrm>
            <a:prstGeom prst="rect">
              <a:avLst/>
            </a:prstGeom>
          </p:spPr>
          <p:txBody>
            <a:bodyPr lIns="50800" tIns="50800" rIns="50800" bIns="50800" rtlCol="0" anchor="ctr"/>
            <a:lstStyle/>
            <a:p>
              <a:pPr algn="ctr">
                <a:lnSpc>
                  <a:spcPts val="2659"/>
                </a:lnSpc>
              </a:pPr>
              <a:endParaRPr/>
            </a:p>
          </p:txBody>
        </p:sp>
      </p:grpSp>
      <p:sp>
        <p:nvSpPr>
          <p:cNvPr id="17" name="TextBox 17">
            <a:extLst>
              <a:ext uri="{FF2B5EF4-FFF2-40B4-BE49-F238E27FC236}">
                <a16:creationId xmlns:a16="http://schemas.microsoft.com/office/drawing/2014/main" id="{D38F89F7-7AA1-550A-AA22-58055002AAA6}"/>
              </a:ext>
            </a:extLst>
          </p:cNvPr>
          <p:cNvSpPr txBox="1"/>
          <p:nvPr/>
        </p:nvSpPr>
        <p:spPr>
          <a:xfrm>
            <a:off x="3429000" y="9462840"/>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2026 Virtual </a:t>
            </a:r>
            <a:r>
              <a:rPr lang="en-US" sz="3756" b="1" dirty="0" err="1">
                <a:solidFill>
                  <a:srgbClr val="FEFAFA"/>
                </a:solidFill>
                <a:latin typeface="Times New Roman" panose="02020603050405020304" pitchFamily="18" charset="0"/>
                <a:ea typeface="Arimo Bold"/>
                <a:cs typeface="Times New Roman" panose="02020603050405020304" pitchFamily="18" charset="0"/>
                <a:sym typeface="Arimo Bold"/>
              </a:rPr>
              <a:t>TracCloud</a:t>
            </a: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 Conference</a:t>
            </a:r>
          </a:p>
          <a:p>
            <a:pPr algn="ctr">
              <a:lnSpc>
                <a:spcPts val="5259"/>
              </a:lnSpc>
              <a:spcBef>
                <a:spcPct val="0"/>
              </a:spcBef>
            </a:pPr>
            <a:endParaRPr lang="en-US" sz="3756" b="1" dirty="0">
              <a:solidFill>
                <a:srgbClr val="FEFAFA"/>
              </a:solidFill>
              <a:latin typeface="Times New Roman" panose="02020603050405020304" pitchFamily="18" charset="0"/>
              <a:ea typeface="Arimo Bold"/>
              <a:cs typeface="Times New Roman" panose="02020603050405020304" pitchFamily="18" charset="0"/>
              <a:sym typeface="Arimo Bold"/>
            </a:endParaRPr>
          </a:p>
        </p:txBody>
      </p:sp>
      <p:sp>
        <p:nvSpPr>
          <p:cNvPr id="18" name="Freeform 18">
            <a:extLst>
              <a:ext uri="{FF2B5EF4-FFF2-40B4-BE49-F238E27FC236}">
                <a16:creationId xmlns:a16="http://schemas.microsoft.com/office/drawing/2014/main" id="{5A13BACF-57BA-B8FE-6342-1882065054D8}"/>
              </a:ext>
            </a:extLst>
          </p:cNvPr>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sp>
        <p:nvSpPr>
          <p:cNvPr id="24" name="TextBox 23">
            <a:extLst>
              <a:ext uri="{FF2B5EF4-FFF2-40B4-BE49-F238E27FC236}">
                <a16:creationId xmlns:a16="http://schemas.microsoft.com/office/drawing/2014/main" id="{9AF50DA6-3058-02EE-18DB-139B5110A52D}"/>
              </a:ext>
            </a:extLst>
          </p:cNvPr>
          <p:cNvSpPr txBox="1"/>
          <p:nvPr/>
        </p:nvSpPr>
        <p:spPr>
          <a:xfrm>
            <a:off x="2548647" y="1536358"/>
            <a:ext cx="8915400" cy="461665"/>
          </a:xfrm>
          <a:prstGeom prst="rect">
            <a:avLst/>
          </a:prstGeom>
          <a:noFill/>
        </p:spPr>
        <p:txBody>
          <a:bodyPr wrap="square">
            <a:spAutoFit/>
          </a:bodyPr>
          <a:lstStyle/>
          <a:p>
            <a:r>
              <a:rPr lang="en-US" sz="2400" i="1" dirty="0">
                <a:latin typeface="Times New Roman" panose="02020603050405020304" pitchFamily="18" charset="0"/>
                <a:cs typeface="Times New Roman" panose="02020603050405020304" pitchFamily="18" charset="0"/>
              </a:rPr>
              <a:t>Other &gt; Other Options &gt; Groups &gt; [Your Group] &gt; Admin/Modules</a:t>
            </a:r>
            <a:endParaRPr lang="en-US" sz="24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9D365ECD-3D7B-CAD0-2440-69F3F489D3AF}"/>
              </a:ext>
            </a:extLst>
          </p:cNvPr>
          <p:cNvSpPr txBox="1"/>
          <p:nvPr/>
        </p:nvSpPr>
        <p:spPr>
          <a:xfrm>
            <a:off x="2286000" y="6837308"/>
            <a:ext cx="10723576" cy="120032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Table Access:</a:t>
            </a:r>
            <a:r>
              <a:rPr lang="en-US" sz="2400" dirty="0">
                <a:latin typeface="Times New Roman" panose="02020603050405020304" pitchFamily="18" charset="0"/>
                <a:cs typeface="Times New Roman" panose="02020603050405020304" pitchFamily="18" charset="0"/>
              </a:rPr>
              <a:t> provides access to the </a:t>
            </a:r>
            <a:r>
              <a:rPr lang="en-US" sz="2400" i="1" dirty="0">
                <a:latin typeface="Times New Roman" panose="02020603050405020304" pitchFamily="18" charset="0"/>
                <a:cs typeface="Times New Roman" panose="02020603050405020304" pitchFamily="18" charset="0"/>
              </a:rPr>
              <a:t>Other &gt; Resources</a:t>
            </a:r>
            <a:r>
              <a:rPr lang="en-US" sz="2400" dirty="0">
                <a:latin typeface="Times New Roman" panose="02020603050405020304" pitchFamily="18" charset="0"/>
                <a:cs typeface="Times New Roman" panose="02020603050405020304" pitchFamily="18" charset="0"/>
              </a:rPr>
              <a:t> view of resources.</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Resource Types:</a:t>
            </a:r>
            <a:r>
              <a:rPr lang="en-US" sz="2400" dirty="0">
                <a:latin typeface="Times New Roman" panose="02020603050405020304" pitchFamily="18" charset="0"/>
                <a:cs typeface="Times New Roman" panose="02020603050405020304" pitchFamily="18" charset="0"/>
              </a:rPr>
              <a:t> allows this group to view and edit these as well.</a:t>
            </a:r>
          </a:p>
        </p:txBody>
      </p:sp>
      <p:pic>
        <p:nvPicPr>
          <p:cNvPr id="6" name="Picture 5">
            <a:extLst>
              <a:ext uri="{FF2B5EF4-FFF2-40B4-BE49-F238E27FC236}">
                <a16:creationId xmlns:a16="http://schemas.microsoft.com/office/drawing/2014/main" id="{7A5AD803-32A2-C283-9E51-59E6F7B229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9631" y="2402847"/>
            <a:ext cx="11183911" cy="4029637"/>
          </a:xfrm>
          <a:prstGeom prst="rect">
            <a:avLst/>
          </a:prstGeom>
        </p:spPr>
      </p:pic>
    </p:spTree>
    <p:extLst>
      <p:ext uri="{BB962C8B-B14F-4D97-AF65-F5344CB8AC3E}">
        <p14:creationId xmlns:p14="http://schemas.microsoft.com/office/powerpoint/2010/main" val="354137431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00E7E32-1715-76DF-F41C-0CFF4A01E3FB}"/>
              </a:ext>
            </a:extLst>
          </p:cNvPr>
          <p:cNvSpPr/>
          <p:nvPr/>
        </p:nvSpPr>
        <p:spPr>
          <a:xfrm>
            <a:off x="194196" y="1937772"/>
            <a:ext cx="4797840" cy="26621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Freeform 6">
            <a:extLst>
              <a:ext uri="{FF2B5EF4-FFF2-40B4-BE49-F238E27FC236}">
                <a16:creationId xmlns:a16="http://schemas.microsoft.com/office/drawing/2014/main" id="{9F0E7A24-3323-C01A-49C6-DAF8AC5015CD}"/>
              </a:ext>
            </a:extLst>
          </p:cNvPr>
          <p:cNvSpPr/>
          <p:nvPr/>
        </p:nvSpPr>
        <p:spPr>
          <a:xfrm>
            <a:off x="-96549" y="33184"/>
            <a:ext cx="5677783" cy="10287000"/>
          </a:xfrm>
          <a:custGeom>
            <a:avLst/>
            <a:gdLst/>
            <a:ahLst/>
            <a:cxnLst/>
            <a:rect l="l" t="t" r="r" b="b"/>
            <a:pathLst>
              <a:path w="8615190" h="12692729">
                <a:moveTo>
                  <a:pt x="0" y="0"/>
                </a:moveTo>
                <a:lnTo>
                  <a:pt x="8615190" y="0"/>
                </a:lnTo>
                <a:lnTo>
                  <a:pt x="8615190" y="12692729"/>
                </a:lnTo>
                <a:lnTo>
                  <a:pt x="0" y="12692729"/>
                </a:lnTo>
                <a:lnTo>
                  <a:pt x="0" y="0"/>
                </a:lnTo>
                <a:close/>
              </a:path>
            </a:pathLst>
          </a:custGeom>
          <a:solidFill>
            <a:srgbClr val="660007"/>
          </a:solidFill>
        </p:spPr>
        <p:txBody>
          <a:bodyPr/>
          <a:lstStyle/>
          <a:p>
            <a:r>
              <a:rPr lang="en-US" dirty="0"/>
              <a:t>`</a:t>
            </a:r>
          </a:p>
        </p:txBody>
      </p:sp>
      <p:sp>
        <p:nvSpPr>
          <p:cNvPr id="4" name="TextBox 4"/>
          <p:cNvSpPr txBox="1"/>
          <p:nvPr/>
        </p:nvSpPr>
        <p:spPr>
          <a:xfrm>
            <a:off x="5581234" y="57575"/>
            <a:ext cx="10513837" cy="1168590"/>
          </a:xfrm>
          <a:prstGeom prst="rect">
            <a:avLst/>
          </a:prstGeom>
        </p:spPr>
        <p:txBody>
          <a:bodyPr lIns="0" tIns="0" rIns="0" bIns="0" rtlCol="0" anchor="t">
            <a:spAutoFit/>
          </a:bodyPr>
          <a:lstStyle/>
          <a:p>
            <a:pPr algn="ctr">
              <a:lnSpc>
                <a:spcPts val="9857"/>
              </a:lnSpc>
              <a:spcBef>
                <a:spcPct val="0"/>
              </a:spcBef>
            </a:pPr>
            <a:r>
              <a:rPr lang="en-US" sz="7200" b="1" dirty="0">
                <a:solidFill>
                  <a:srgbClr val="000000"/>
                </a:solidFill>
                <a:latin typeface="Times New Roman" panose="02020603050405020304" pitchFamily="18" charset="0"/>
                <a:ea typeface="Montaser Arabic Bold"/>
                <a:cs typeface="Times New Roman" panose="02020603050405020304" pitchFamily="18" charset="0"/>
                <a:sym typeface="Montaser Arabic Bold"/>
              </a:rPr>
              <a:t>Checking Out Resources</a:t>
            </a:r>
          </a:p>
        </p:txBody>
      </p:sp>
      <p:grpSp>
        <p:nvGrpSpPr>
          <p:cNvPr id="9" name="Group 9"/>
          <p:cNvGrpSpPr/>
          <p:nvPr/>
        </p:nvGrpSpPr>
        <p:grpSpPr>
          <a:xfrm>
            <a:off x="-129016" y="9462840"/>
            <a:ext cx="18417016" cy="967699"/>
            <a:chOff x="0" y="0"/>
            <a:chExt cx="4816593" cy="254867"/>
          </a:xfrm>
        </p:grpSpPr>
        <p:sp>
          <p:nvSpPr>
            <p:cNvPr id="10" name="Freeform 10"/>
            <p:cNvSpPr/>
            <p:nvPr/>
          </p:nvSpPr>
          <p:spPr>
            <a:xfrm>
              <a:off x="0" y="0"/>
              <a:ext cx="4816592" cy="254867"/>
            </a:xfrm>
            <a:custGeom>
              <a:avLst/>
              <a:gdLst/>
              <a:ahLst/>
              <a:cxnLst/>
              <a:rect l="l" t="t" r="r" b="b"/>
              <a:pathLst>
                <a:path w="4816592" h="254867">
                  <a:moveTo>
                    <a:pt x="0" y="0"/>
                  </a:moveTo>
                  <a:lnTo>
                    <a:pt x="4816592" y="0"/>
                  </a:lnTo>
                  <a:lnTo>
                    <a:pt x="4816592" y="254867"/>
                  </a:lnTo>
                  <a:lnTo>
                    <a:pt x="0" y="254867"/>
                  </a:lnTo>
                  <a:close/>
                </a:path>
              </a:pathLst>
            </a:custGeom>
            <a:solidFill>
              <a:srgbClr val="000000"/>
            </a:solidFill>
          </p:spPr>
        </p:sp>
        <p:sp>
          <p:nvSpPr>
            <p:cNvPr id="11" name="TextBox 11"/>
            <p:cNvSpPr txBox="1"/>
            <p:nvPr/>
          </p:nvSpPr>
          <p:spPr>
            <a:xfrm>
              <a:off x="0" y="-38100"/>
              <a:ext cx="4816593" cy="292967"/>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5198110" y="9616607"/>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2026 Virtual </a:t>
            </a:r>
            <a:r>
              <a:rPr lang="en-US" sz="3756" b="1" dirty="0" err="1">
                <a:solidFill>
                  <a:srgbClr val="FEFAFA"/>
                </a:solidFill>
                <a:latin typeface="Times New Roman" panose="02020603050405020304" pitchFamily="18" charset="0"/>
                <a:ea typeface="Arimo Bold"/>
                <a:cs typeface="Times New Roman" panose="02020603050405020304" pitchFamily="18" charset="0"/>
                <a:sym typeface="Arimo Bold"/>
              </a:rPr>
              <a:t>TracCloud</a:t>
            </a: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 Conference</a:t>
            </a:r>
          </a:p>
          <a:p>
            <a:pPr algn="ctr">
              <a:lnSpc>
                <a:spcPts val="5259"/>
              </a:lnSpc>
              <a:spcBef>
                <a:spcPct val="0"/>
              </a:spcBef>
            </a:pPr>
            <a:endParaRPr lang="en-US" sz="3756" b="1" dirty="0">
              <a:solidFill>
                <a:srgbClr val="FEFAFA"/>
              </a:solidFill>
              <a:latin typeface="Times New Roman" panose="02020603050405020304" pitchFamily="18" charset="0"/>
              <a:ea typeface="Arimo Bold"/>
              <a:cs typeface="Times New Roman" panose="02020603050405020304" pitchFamily="18" charset="0"/>
              <a:sym typeface="Arimo Bold"/>
            </a:endParaRPr>
          </a:p>
        </p:txBody>
      </p:sp>
      <p:sp>
        <p:nvSpPr>
          <p:cNvPr id="13" name="Freeform 13"/>
          <p:cNvSpPr/>
          <p:nvPr/>
        </p:nvSpPr>
        <p:spPr>
          <a:xfrm>
            <a:off x="56540" y="22673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2"/>
            <a:stretch>
              <a:fillRect/>
            </a:stretch>
          </a:blipFill>
        </p:spPr>
        <p:txBody>
          <a:bodyPr/>
          <a:lstStyle/>
          <a:p>
            <a:endParaRPr lang="en-US" dirty="0"/>
          </a:p>
        </p:txBody>
      </p:sp>
      <p:pic>
        <p:nvPicPr>
          <p:cNvPr id="6" name="Picture 5">
            <a:extLst>
              <a:ext uri="{FF2B5EF4-FFF2-40B4-BE49-F238E27FC236}">
                <a16:creationId xmlns:a16="http://schemas.microsoft.com/office/drawing/2014/main" id="{CCE21B15-B7C2-A85D-3C6E-1142631F321F}"/>
              </a:ext>
            </a:extLst>
          </p:cNvPr>
          <p:cNvPicPr>
            <a:picLocks noChangeAspect="1"/>
          </p:cNvPicPr>
          <p:nvPr/>
        </p:nvPicPr>
        <p:blipFill>
          <a:blip r:embed="rId3"/>
          <a:srcRect b="1528"/>
          <a:stretch>
            <a:fillRect/>
          </a:stretch>
        </p:blipFill>
        <p:spPr>
          <a:xfrm>
            <a:off x="13215483" y="1305842"/>
            <a:ext cx="5052848" cy="8150853"/>
          </a:xfrm>
          <a:prstGeom prst="rect">
            <a:avLst/>
          </a:prstGeom>
        </p:spPr>
      </p:pic>
      <p:sp>
        <p:nvSpPr>
          <p:cNvPr id="8" name="TextBox 7">
            <a:extLst>
              <a:ext uri="{FF2B5EF4-FFF2-40B4-BE49-F238E27FC236}">
                <a16:creationId xmlns:a16="http://schemas.microsoft.com/office/drawing/2014/main" id="{47BC0DA0-C927-2ABB-CE98-893444DAF053}"/>
              </a:ext>
            </a:extLst>
          </p:cNvPr>
          <p:cNvSpPr txBox="1"/>
          <p:nvPr/>
        </p:nvSpPr>
        <p:spPr>
          <a:xfrm>
            <a:off x="400270" y="4914900"/>
            <a:ext cx="4884862" cy="2246769"/>
          </a:xfrm>
          <a:prstGeom prst="rect">
            <a:avLst/>
          </a:prstGeom>
          <a:noFill/>
        </p:spPr>
        <p:txBody>
          <a:bodyPr wrap="square">
            <a:spAutoFit/>
          </a:bodyPr>
          <a:lstStyle/>
          <a:p>
            <a:r>
              <a:rPr lang="en-US" sz="2800" dirty="0">
                <a:solidFill>
                  <a:schemeClr val="bg1"/>
                </a:solidFill>
                <a:latin typeface="Times New Roman" panose="02020603050405020304" pitchFamily="18" charset="0"/>
                <a:cs typeface="Times New Roman" panose="02020603050405020304" pitchFamily="18" charset="0"/>
              </a:rPr>
              <a:t>Staff (based on permissions) will be able to open up a special log listing dedicated to checking items in and out</a:t>
            </a:r>
            <a:r>
              <a:rPr lang="en-US" sz="2800" i="1" dirty="0">
                <a:solidFill>
                  <a:schemeClr val="bg1"/>
                </a:solidFill>
                <a:latin typeface="Times New Roman" panose="02020603050405020304" pitchFamily="18" charset="0"/>
                <a:cs typeface="Times New Roman" panose="02020603050405020304" pitchFamily="18" charset="0"/>
              </a:rPr>
              <a:t>.</a:t>
            </a:r>
            <a:br>
              <a:rPr lang="en-US" sz="2800" i="1" dirty="0">
                <a:solidFill>
                  <a:schemeClr val="bg1"/>
                </a:solidFill>
                <a:latin typeface="Times New Roman" panose="02020603050405020304" pitchFamily="18" charset="0"/>
                <a:cs typeface="Times New Roman" panose="02020603050405020304" pitchFamily="18" charset="0"/>
              </a:rPr>
            </a:br>
            <a:r>
              <a:rPr lang="en-US" sz="2800" i="1" dirty="0">
                <a:solidFill>
                  <a:schemeClr val="bg1"/>
                </a:solidFill>
                <a:latin typeface="Times New Roman" panose="02020603050405020304" pitchFamily="18" charset="0"/>
                <a:cs typeface="Times New Roman" panose="02020603050405020304" pitchFamily="18" charset="0"/>
              </a:rPr>
              <a:t>Other &gt; Log Resource</a:t>
            </a:r>
            <a:r>
              <a:rPr lang="en-US" sz="2800" dirty="0">
                <a:solidFill>
                  <a:schemeClr val="bg1"/>
                </a:solidFill>
                <a:latin typeface="Times New Roman" panose="02020603050405020304" pitchFamily="18" charset="0"/>
                <a:cs typeface="Times New Roman" panose="02020603050405020304" pitchFamily="18" charset="0"/>
              </a:rPr>
              <a:t>. </a:t>
            </a:r>
          </a:p>
        </p:txBody>
      </p:sp>
      <p:sp>
        <p:nvSpPr>
          <p:cNvPr id="17" name="TextBox 16">
            <a:extLst>
              <a:ext uri="{FF2B5EF4-FFF2-40B4-BE49-F238E27FC236}">
                <a16:creationId xmlns:a16="http://schemas.microsoft.com/office/drawing/2014/main" id="{6AEF8C4F-6C9E-C04B-9002-2C041710B975}"/>
              </a:ext>
            </a:extLst>
          </p:cNvPr>
          <p:cNvSpPr txBox="1"/>
          <p:nvPr/>
        </p:nvSpPr>
        <p:spPr>
          <a:xfrm>
            <a:off x="6218676" y="2035316"/>
            <a:ext cx="6871214" cy="954107"/>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Once “Log Resource” is selected, a screen with two text entry areas will be available. </a:t>
            </a:r>
          </a:p>
        </p:txBody>
      </p:sp>
      <p:sp>
        <p:nvSpPr>
          <p:cNvPr id="20" name="TextBox 19">
            <a:extLst>
              <a:ext uri="{FF2B5EF4-FFF2-40B4-BE49-F238E27FC236}">
                <a16:creationId xmlns:a16="http://schemas.microsoft.com/office/drawing/2014/main" id="{174D0154-9DC2-BB75-EF1C-3F8C54D4ECED}"/>
              </a:ext>
            </a:extLst>
          </p:cNvPr>
          <p:cNvSpPr txBox="1"/>
          <p:nvPr/>
        </p:nvSpPr>
        <p:spPr>
          <a:xfrm>
            <a:off x="5943721" y="4317368"/>
            <a:ext cx="7421124"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The first text box is where you select a resource. </a:t>
            </a:r>
          </a:p>
        </p:txBody>
      </p:sp>
      <p:sp>
        <p:nvSpPr>
          <p:cNvPr id="24" name="TextBox 23">
            <a:extLst>
              <a:ext uri="{FF2B5EF4-FFF2-40B4-BE49-F238E27FC236}">
                <a16:creationId xmlns:a16="http://schemas.microsoft.com/office/drawing/2014/main" id="{E95C3945-BED4-D0B1-F63A-80F64A1C9385}"/>
              </a:ext>
            </a:extLst>
          </p:cNvPr>
          <p:cNvSpPr txBox="1"/>
          <p:nvPr/>
        </p:nvSpPr>
        <p:spPr>
          <a:xfrm>
            <a:off x="5939154" y="6277522"/>
            <a:ext cx="7172859" cy="954107"/>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The second allows you to select a student or staff member to check out the item.</a:t>
            </a:r>
            <a:endParaRPr lang="en-US" sz="2800" dirty="0"/>
          </a:p>
        </p:txBody>
      </p:sp>
      <p:sp>
        <p:nvSpPr>
          <p:cNvPr id="48" name="Arrow: Left-Up 47">
            <a:extLst>
              <a:ext uri="{FF2B5EF4-FFF2-40B4-BE49-F238E27FC236}">
                <a16:creationId xmlns:a16="http://schemas.microsoft.com/office/drawing/2014/main" id="{C4D8EB57-6CE2-1193-E455-49A79379ED4E}"/>
              </a:ext>
            </a:extLst>
          </p:cNvPr>
          <p:cNvSpPr/>
          <p:nvPr/>
        </p:nvSpPr>
        <p:spPr>
          <a:xfrm flipH="1">
            <a:off x="12556893" y="6712699"/>
            <a:ext cx="913038" cy="1706383"/>
          </a:xfrm>
          <a:prstGeom prst="leftUpArrow">
            <a:avLst/>
          </a:prstGeom>
          <a:solidFill>
            <a:srgbClr val="66000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Bent 48">
            <a:extLst>
              <a:ext uri="{FF2B5EF4-FFF2-40B4-BE49-F238E27FC236}">
                <a16:creationId xmlns:a16="http://schemas.microsoft.com/office/drawing/2014/main" id="{974D939C-7041-44F5-AAC0-73B3F331D550}"/>
              </a:ext>
            </a:extLst>
          </p:cNvPr>
          <p:cNvSpPr/>
          <p:nvPr/>
        </p:nvSpPr>
        <p:spPr>
          <a:xfrm>
            <a:off x="12420600" y="2603097"/>
            <a:ext cx="762741" cy="1729669"/>
          </a:xfrm>
          <a:prstGeom prst="bentArrow">
            <a:avLst>
              <a:gd name="adj1" fmla="val 25000"/>
              <a:gd name="adj2" fmla="val 25000"/>
              <a:gd name="adj3" fmla="val 28867"/>
              <a:gd name="adj4" fmla="val 43750"/>
            </a:avLst>
          </a:prstGeom>
          <a:solidFill>
            <a:srgbClr val="66000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U-Turn 20">
            <a:extLst>
              <a:ext uri="{FF2B5EF4-FFF2-40B4-BE49-F238E27FC236}">
                <a16:creationId xmlns:a16="http://schemas.microsoft.com/office/drawing/2014/main" id="{3EFE3161-381A-BA6E-44FC-B4746AAE1EBC}"/>
              </a:ext>
            </a:extLst>
          </p:cNvPr>
          <p:cNvSpPr/>
          <p:nvPr/>
        </p:nvSpPr>
        <p:spPr>
          <a:xfrm rot="10800000" flipH="1">
            <a:off x="11353800" y="6715730"/>
            <a:ext cx="6705600" cy="2230170"/>
          </a:xfrm>
          <a:prstGeom prst="uturnArrow">
            <a:avLst>
              <a:gd name="adj1" fmla="val 9350"/>
              <a:gd name="adj2" fmla="val 13762"/>
              <a:gd name="adj3" fmla="val 24275"/>
              <a:gd name="adj4" fmla="val 29698"/>
              <a:gd name="adj5" fmla="val 53973"/>
            </a:avLst>
          </a:prstGeom>
          <a:solidFill>
            <a:srgbClr val="66000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8" name="Picture 27">
            <a:extLst>
              <a:ext uri="{FF2B5EF4-FFF2-40B4-BE49-F238E27FC236}">
                <a16:creationId xmlns:a16="http://schemas.microsoft.com/office/drawing/2014/main" id="{F06009F9-5EB2-C224-4493-C085F565458C}"/>
              </a:ext>
            </a:extLst>
          </p:cNvPr>
          <p:cNvPicPr>
            <a:picLocks noChangeAspect="1"/>
          </p:cNvPicPr>
          <p:nvPr/>
        </p:nvPicPr>
        <p:blipFill>
          <a:blip r:embed="rId4"/>
          <a:stretch>
            <a:fillRect/>
          </a:stretch>
        </p:blipFill>
        <p:spPr>
          <a:xfrm>
            <a:off x="364771" y="2448876"/>
            <a:ext cx="4627265" cy="17984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TotalTime>
  <Words>1605</Words>
  <Application>Microsoft Office PowerPoint</Application>
  <PresentationFormat>Custom</PresentationFormat>
  <Paragraphs>144</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Arimo Bold</vt:lpstr>
      <vt:lpstr>Montaser Arabic Bold</vt:lpstr>
      <vt:lpstr>Times New Roman</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TracCloud PowerPoint Slides</dc:title>
  <dc:creator>Sasha Contreras</dc:creator>
  <cp:lastModifiedBy>Sasha Contreras</cp:lastModifiedBy>
  <cp:revision>21</cp:revision>
  <dcterms:created xsi:type="dcterms:W3CDTF">2006-08-16T00:00:00Z</dcterms:created>
  <dcterms:modified xsi:type="dcterms:W3CDTF">2026-03-04T20:44:09Z</dcterms:modified>
  <dc:identifier>DAG79t2QV08</dc:identifier>
</cp:coreProperties>
</file>