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7" r:id="rId2"/>
    <p:sldId id="274" r:id="rId3"/>
    <p:sldId id="273" r:id="rId4"/>
    <p:sldId id="279" r:id="rId5"/>
    <p:sldId id="282" r:id="rId6"/>
    <p:sldId id="278" r:id="rId7"/>
    <p:sldId id="276" r:id="rId8"/>
    <p:sldId id="280" r:id="rId9"/>
    <p:sldId id="281"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86" d="100"/>
          <a:sy n="86" d="100"/>
        </p:scale>
        <p:origin x="1339" y="53"/>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3/23/2023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3/23/2023</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3/23/2023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3/23/2023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3/23/2023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3/23/2023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3/23/2023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3/23/2023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3/23/2023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3/23/2023</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uta.pressbooks.pub/nolimits/chapter/5-4-collaborative-student-learning-the-art-of-study-groups/"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www.vecteezy.com/people/16514-family-people-silhouettes"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FB857C-E3BF-28C7-0138-F87BAA41D3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3811" y="4095238"/>
            <a:ext cx="3168126" cy="2108388"/>
          </a:xfrm>
          <a:prstGeom prst="rect">
            <a:avLst/>
          </a:prstGeom>
        </p:spPr>
      </p:pic>
      <p:pic>
        <p:nvPicPr>
          <p:cNvPr id="9" name="Picture 8">
            <a:extLst>
              <a:ext uri="{FF2B5EF4-FFF2-40B4-BE49-F238E27FC236}">
                <a16:creationId xmlns:a16="http://schemas.microsoft.com/office/drawing/2014/main" id="{59607466-6604-15A1-03DD-BEEB08B8EA1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54758" y="114777"/>
            <a:ext cx="4089242" cy="2862470"/>
          </a:xfrm>
          <a:prstGeom prst="rect">
            <a:avLst/>
          </a:prstGeom>
        </p:spPr>
      </p:pic>
      <p:sp>
        <p:nvSpPr>
          <p:cNvPr id="12" name="TextBox 11">
            <a:extLst>
              <a:ext uri="{FF2B5EF4-FFF2-40B4-BE49-F238E27FC236}">
                <a16:creationId xmlns:a16="http://schemas.microsoft.com/office/drawing/2014/main" id="{683EE2D6-A428-6E15-A13E-D5D505BE1AA3}"/>
              </a:ext>
            </a:extLst>
          </p:cNvPr>
          <p:cNvSpPr txBox="1"/>
          <p:nvPr/>
        </p:nvSpPr>
        <p:spPr>
          <a:xfrm>
            <a:off x="1574090" y="838126"/>
            <a:ext cx="2594123" cy="707886"/>
          </a:xfrm>
          <a:prstGeom prst="rect">
            <a:avLst/>
          </a:prstGeom>
          <a:noFill/>
        </p:spPr>
        <p:txBody>
          <a:bodyPr wrap="square">
            <a:spAutoFit/>
          </a:bodyPr>
          <a:lstStyle/>
          <a:p>
            <a:r>
              <a:rPr lang="en-US" sz="4000" dirty="0">
                <a:solidFill>
                  <a:srgbClr val="610215"/>
                </a:solidFill>
                <a:latin typeface="Times New Roman" panose="02020603050405020304" pitchFamily="18" charset="0"/>
                <a:cs typeface="Times New Roman" panose="02020603050405020304" pitchFamily="18" charset="0"/>
              </a:rPr>
              <a:t>Staff Setup </a:t>
            </a:r>
          </a:p>
        </p:txBody>
      </p:sp>
      <p:sp>
        <p:nvSpPr>
          <p:cNvPr id="14" name="TextBox 13">
            <a:extLst>
              <a:ext uri="{FF2B5EF4-FFF2-40B4-BE49-F238E27FC236}">
                <a16:creationId xmlns:a16="http://schemas.microsoft.com/office/drawing/2014/main" id="{20A8990C-2FAA-D529-7F45-2DE130AF6237}"/>
              </a:ext>
            </a:extLst>
          </p:cNvPr>
          <p:cNvSpPr txBox="1"/>
          <p:nvPr/>
        </p:nvSpPr>
        <p:spPr>
          <a:xfrm>
            <a:off x="5054758" y="4676219"/>
            <a:ext cx="3081131" cy="707886"/>
          </a:xfrm>
          <a:prstGeom prst="rect">
            <a:avLst/>
          </a:prstGeom>
          <a:noFill/>
        </p:spPr>
        <p:txBody>
          <a:bodyPr wrap="square">
            <a:spAutoFit/>
          </a:bodyPr>
          <a:lstStyle/>
          <a:p>
            <a:r>
              <a:rPr lang="en-US" sz="4000" dirty="0">
                <a:solidFill>
                  <a:srgbClr val="610215"/>
                </a:solidFill>
                <a:latin typeface="Times New Roman" panose="02020603050405020304" pitchFamily="18" charset="0"/>
                <a:cs typeface="Times New Roman" panose="02020603050405020304" pitchFamily="18" charset="0"/>
              </a:rPr>
              <a:t>Student View</a:t>
            </a:r>
          </a:p>
        </p:txBody>
      </p:sp>
      <p:sp>
        <p:nvSpPr>
          <p:cNvPr id="16" name="TextBox 15">
            <a:extLst>
              <a:ext uri="{FF2B5EF4-FFF2-40B4-BE49-F238E27FC236}">
                <a16:creationId xmlns:a16="http://schemas.microsoft.com/office/drawing/2014/main" id="{68EECEFD-FBA5-4632-4956-4F254FDB80C2}"/>
              </a:ext>
            </a:extLst>
          </p:cNvPr>
          <p:cNvSpPr txBox="1"/>
          <p:nvPr/>
        </p:nvSpPr>
        <p:spPr>
          <a:xfrm>
            <a:off x="1292876" y="1546012"/>
            <a:ext cx="3584319" cy="1706749"/>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Creating New Hires and assign them to the proper permissions groups.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Establishing Course Lists – Easy filtering to narrow down the staff when looking for appointments based on subject.</a:t>
            </a:r>
          </a:p>
        </p:txBody>
      </p:sp>
      <p:sp>
        <p:nvSpPr>
          <p:cNvPr id="17" name="TextBox 16">
            <a:extLst>
              <a:ext uri="{FF2B5EF4-FFF2-40B4-BE49-F238E27FC236}">
                <a16:creationId xmlns:a16="http://schemas.microsoft.com/office/drawing/2014/main" id="{6FC9F0C2-4698-02E7-C728-D08095B59432}"/>
              </a:ext>
            </a:extLst>
          </p:cNvPr>
          <p:cNvSpPr txBox="1"/>
          <p:nvPr/>
        </p:nvSpPr>
        <p:spPr>
          <a:xfrm>
            <a:off x="4877195" y="5378658"/>
            <a:ext cx="3681655" cy="665118"/>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Understand how user friendly the system is from a students perspective!</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6DCE12-36C4-326D-58F6-AEB8EB929EE2}"/>
              </a:ext>
            </a:extLst>
          </p:cNvPr>
          <p:cNvSpPr txBox="1"/>
          <p:nvPr/>
        </p:nvSpPr>
        <p:spPr>
          <a:xfrm>
            <a:off x="1440298" y="378507"/>
            <a:ext cx="6263404" cy="523220"/>
          </a:xfrm>
          <a:prstGeom prst="rect">
            <a:avLst/>
          </a:prstGeom>
          <a:noFill/>
        </p:spPr>
        <p:txBody>
          <a:bodyPr wrap="square">
            <a:spAutoFit/>
          </a:bodyPr>
          <a:lstStyle/>
          <a:p>
            <a:pPr algn="ctr"/>
            <a:r>
              <a:rPr lang="en-US" sz="2800" b="1" dirty="0">
                <a:solidFill>
                  <a:srgbClr val="610215"/>
                </a:solidFill>
                <a:latin typeface="Times New Roman" panose="02020603050405020304" pitchFamily="18" charset="0"/>
                <a:cs typeface="Times New Roman" panose="02020603050405020304" pitchFamily="18" charset="0"/>
              </a:rPr>
              <a:t>Student View </a:t>
            </a:r>
          </a:p>
        </p:txBody>
      </p:sp>
      <p:pic>
        <p:nvPicPr>
          <p:cNvPr id="6" name="Picture 5">
            <a:extLst>
              <a:ext uri="{FF2B5EF4-FFF2-40B4-BE49-F238E27FC236}">
                <a16:creationId xmlns:a16="http://schemas.microsoft.com/office/drawing/2014/main" id="{53CF61F7-251D-F2B0-B0B9-6EAF8873183E}"/>
              </a:ext>
            </a:extLst>
          </p:cNvPr>
          <p:cNvPicPr>
            <a:picLocks noChangeAspect="1"/>
          </p:cNvPicPr>
          <p:nvPr/>
        </p:nvPicPr>
        <p:blipFill>
          <a:blip r:embed="rId2"/>
          <a:stretch>
            <a:fillRect/>
          </a:stretch>
        </p:blipFill>
        <p:spPr>
          <a:xfrm>
            <a:off x="1458069" y="1652305"/>
            <a:ext cx="6093673" cy="2836305"/>
          </a:xfrm>
          <a:prstGeom prst="rect">
            <a:avLst/>
          </a:prstGeom>
        </p:spPr>
      </p:pic>
      <p:sp>
        <p:nvSpPr>
          <p:cNvPr id="7" name="TextBox 6">
            <a:extLst>
              <a:ext uri="{FF2B5EF4-FFF2-40B4-BE49-F238E27FC236}">
                <a16:creationId xmlns:a16="http://schemas.microsoft.com/office/drawing/2014/main" id="{42F3591A-B2E5-6E16-D985-0C3626F85A6D}"/>
              </a:ext>
            </a:extLst>
          </p:cNvPr>
          <p:cNvSpPr txBox="1"/>
          <p:nvPr/>
        </p:nvSpPr>
        <p:spPr>
          <a:xfrm>
            <a:off x="1077028" y="4809834"/>
            <a:ext cx="7651102" cy="1365758"/>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Modest and Stress-free, the student view of the system makes managing their account straightforward and to the point.</a:t>
            </a: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Anywhere from viewing the welcome message, seeing their upcoming appointments, viewing past visits or searching for an new appointment. </a:t>
            </a:r>
          </a:p>
        </p:txBody>
      </p:sp>
      <p:sp>
        <p:nvSpPr>
          <p:cNvPr id="9" name="TextBox 8">
            <a:extLst>
              <a:ext uri="{FF2B5EF4-FFF2-40B4-BE49-F238E27FC236}">
                <a16:creationId xmlns:a16="http://schemas.microsoft.com/office/drawing/2014/main" id="{15795998-215E-C20F-F941-73D1924FD900}"/>
              </a:ext>
            </a:extLst>
          </p:cNvPr>
          <p:cNvSpPr txBox="1"/>
          <p:nvPr/>
        </p:nvSpPr>
        <p:spPr>
          <a:xfrm>
            <a:off x="2321487" y="792404"/>
            <a:ext cx="4842588" cy="374077"/>
          </a:xfrm>
          <a:prstGeom prst="rect">
            <a:avLst/>
          </a:prstGeom>
          <a:noFill/>
        </p:spPr>
        <p:txBody>
          <a:bodyPr wrap="square">
            <a:spAutoFit/>
          </a:bodyPr>
          <a:lstStyle/>
          <a:p>
            <a:pPr marL="0" marR="0">
              <a:lnSpc>
                <a:spcPct val="107000"/>
              </a:lnSpc>
              <a:spcBef>
                <a:spcPts val="0"/>
              </a:spcBef>
              <a:spcAft>
                <a:spcPts val="800"/>
              </a:spcAft>
            </a:pPr>
            <a:r>
              <a:rPr lang="en-US" sz="18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Based on access granted to the student group) </a:t>
            </a:r>
            <a:endParaRPr lang="en-US" sz="18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D93C-7FD5-5FB1-C960-92EBC7ACE486}"/>
              </a:ext>
            </a:extLst>
          </p:cNvPr>
          <p:cNvSpPr>
            <a:spLocks noGrp="1"/>
          </p:cNvSpPr>
          <p:nvPr>
            <p:ph type="title"/>
          </p:nvPr>
        </p:nvSpPr>
        <p:spPr>
          <a:xfrm>
            <a:off x="2758456" y="656948"/>
            <a:ext cx="4568116" cy="618478"/>
          </a:xfrm>
        </p:spPr>
        <p:txBody>
          <a:bodyPr>
            <a:normAutofit/>
          </a:bodyPr>
          <a:lstStyle/>
          <a:p>
            <a:r>
              <a:rPr lang="en-US" dirty="0">
                <a:latin typeface="Times New Roman" panose="02020603050405020304" pitchFamily="18" charset="0"/>
                <a:cs typeface="Times New Roman" panose="02020603050405020304" pitchFamily="18" charset="0"/>
              </a:rPr>
              <a:t>What are “Staff”?</a:t>
            </a:r>
          </a:p>
        </p:txBody>
      </p:sp>
      <p:sp>
        <p:nvSpPr>
          <p:cNvPr id="3" name="Content Placeholder 2">
            <a:extLst>
              <a:ext uri="{FF2B5EF4-FFF2-40B4-BE49-F238E27FC236}">
                <a16:creationId xmlns:a16="http://schemas.microsoft.com/office/drawing/2014/main" id="{124C992E-F064-4DAB-2515-D62EA7F1699B}"/>
              </a:ext>
            </a:extLst>
          </p:cNvPr>
          <p:cNvSpPr txBox="1">
            <a:spLocks/>
          </p:cNvSpPr>
          <p:nvPr/>
        </p:nvSpPr>
        <p:spPr>
          <a:xfrm>
            <a:off x="1254098" y="1788952"/>
            <a:ext cx="7576833" cy="3280096"/>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All Administrators, Tutors, Advisors and Front Desk Workers are now defined as “Staff”.</a:t>
            </a:r>
          </a:p>
          <a:p>
            <a:r>
              <a:rPr lang="en-US" sz="2400" dirty="0">
                <a:latin typeface="Times New Roman" panose="02020603050405020304" pitchFamily="18" charset="0"/>
                <a:cs typeface="Times New Roman" panose="02020603050405020304" pitchFamily="18" charset="0"/>
              </a:rPr>
              <a:t>Staff account will be assigned to a permission group. </a:t>
            </a:r>
          </a:p>
          <a:p>
            <a:r>
              <a:rPr lang="en-US" sz="2400" dirty="0">
                <a:latin typeface="Times New Roman" panose="02020603050405020304" pitchFamily="18" charset="0"/>
                <a:cs typeface="Times New Roman" panose="02020603050405020304" pitchFamily="18" charset="0"/>
              </a:rPr>
              <a:t>Each Staff account can have access to the schedule - including </a:t>
            </a:r>
            <a:r>
              <a:rPr lang="en-US" sz="2400" dirty="0" err="1">
                <a:latin typeface="Times New Roman" panose="02020603050405020304" pitchFamily="18" charset="0"/>
                <a:cs typeface="Times New Roman" panose="02020603050405020304" pitchFamily="18" charset="0"/>
              </a:rPr>
              <a:t>SysAdmins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Staff are organized within the Center Profile. </a:t>
            </a:r>
          </a:p>
          <a:p>
            <a:endParaRPr lang="en-US" dirty="0"/>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B7C927-0106-F302-6B7E-6E5B79A81F94}"/>
              </a:ext>
            </a:extLst>
          </p:cNvPr>
          <p:cNvSpPr txBox="1"/>
          <p:nvPr/>
        </p:nvSpPr>
        <p:spPr>
          <a:xfrm>
            <a:off x="2628899" y="497916"/>
            <a:ext cx="368741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Other &gt; Listing &gt; Staff</a:t>
            </a:r>
            <a:endParaRPr lang="en-US" sz="2800" b="1" dirty="0">
              <a:solidFill>
                <a:srgbClr val="610215"/>
              </a:solidFill>
            </a:endParaRPr>
          </a:p>
        </p:txBody>
      </p:sp>
      <p:sp>
        <p:nvSpPr>
          <p:cNvPr id="12" name="TextBox 11">
            <a:extLst>
              <a:ext uri="{FF2B5EF4-FFF2-40B4-BE49-F238E27FC236}">
                <a16:creationId xmlns:a16="http://schemas.microsoft.com/office/drawing/2014/main" id="{6A92D10B-3056-9E62-BCB7-F60D7A07B4EE}"/>
              </a:ext>
            </a:extLst>
          </p:cNvPr>
          <p:cNvSpPr txBox="1"/>
          <p:nvPr/>
        </p:nvSpPr>
        <p:spPr>
          <a:xfrm>
            <a:off x="3991181" y="1021136"/>
            <a:ext cx="1161637" cy="307777"/>
          </a:xfrm>
          <a:prstGeom prst="rect">
            <a:avLst/>
          </a:prstGeom>
          <a:noFill/>
        </p:spPr>
        <p:txBody>
          <a:bodyPr wrap="square">
            <a:spAutoFit/>
          </a:bodyPr>
          <a:lstStyle/>
          <a:p>
            <a:r>
              <a:rPr lang="en-US" sz="1400" dirty="0">
                <a:solidFill>
                  <a:schemeClr val="tx2">
                    <a:lumMod val="95000"/>
                    <a:lumOff val="5000"/>
                  </a:schemeClr>
                </a:solidFill>
                <a:latin typeface="Times New Roman" panose="02020603050405020304" pitchFamily="18" charset="0"/>
                <a:cs typeface="Times New Roman" panose="02020603050405020304" pitchFamily="18" charset="0"/>
              </a:rPr>
              <a:t>General Tab</a:t>
            </a:r>
          </a:p>
        </p:txBody>
      </p:sp>
      <p:pic>
        <p:nvPicPr>
          <p:cNvPr id="14" name="Picture 13">
            <a:extLst>
              <a:ext uri="{FF2B5EF4-FFF2-40B4-BE49-F238E27FC236}">
                <a16:creationId xmlns:a16="http://schemas.microsoft.com/office/drawing/2014/main" id="{32C63A42-2FD9-2CC6-1F90-815233DCD4E8}"/>
              </a:ext>
            </a:extLst>
          </p:cNvPr>
          <p:cNvPicPr>
            <a:picLocks noChangeAspect="1"/>
          </p:cNvPicPr>
          <p:nvPr/>
        </p:nvPicPr>
        <p:blipFill>
          <a:blip r:embed="rId2"/>
          <a:stretch>
            <a:fillRect/>
          </a:stretch>
        </p:blipFill>
        <p:spPr>
          <a:xfrm>
            <a:off x="4494231" y="1709819"/>
            <a:ext cx="4649769" cy="4669216"/>
          </a:xfrm>
          <a:prstGeom prst="rect">
            <a:avLst/>
          </a:prstGeom>
        </p:spPr>
      </p:pic>
      <p:sp>
        <p:nvSpPr>
          <p:cNvPr id="15" name="TextBox 14">
            <a:extLst>
              <a:ext uri="{FF2B5EF4-FFF2-40B4-BE49-F238E27FC236}">
                <a16:creationId xmlns:a16="http://schemas.microsoft.com/office/drawing/2014/main" id="{40D141EA-8183-9D36-9771-A24659284052}"/>
              </a:ext>
            </a:extLst>
          </p:cNvPr>
          <p:cNvSpPr txBox="1"/>
          <p:nvPr/>
        </p:nvSpPr>
        <p:spPr>
          <a:xfrm>
            <a:off x="272910" y="1328913"/>
            <a:ext cx="3956692" cy="5016758"/>
          </a:xfrm>
          <a:prstGeom prst="rect">
            <a:avLst/>
          </a:prstGeom>
          <a:noFill/>
        </p:spPr>
        <p:txBody>
          <a:bodyPr wrap="square">
            <a:spAutoFit/>
          </a:bodyPr>
          <a:lstStyle/>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First Name</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Last Name</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Username</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Online Link (used for virtual appointments)</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User Level/Consultant Box</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Primary Group</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Course List of Specialties</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Center Staff Link Fields</a:t>
            </a: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B7C927-0106-F302-6B7E-6E5B79A81F94}"/>
              </a:ext>
            </a:extLst>
          </p:cNvPr>
          <p:cNvSpPr txBox="1"/>
          <p:nvPr/>
        </p:nvSpPr>
        <p:spPr>
          <a:xfrm>
            <a:off x="3560555" y="66534"/>
            <a:ext cx="368741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Staff Access</a:t>
            </a:r>
            <a:endParaRPr lang="en-US" sz="2800" b="1" dirty="0">
              <a:solidFill>
                <a:srgbClr val="610215"/>
              </a:solidFill>
            </a:endParaRPr>
          </a:p>
        </p:txBody>
      </p:sp>
      <p:sp>
        <p:nvSpPr>
          <p:cNvPr id="12" name="TextBox 11">
            <a:extLst>
              <a:ext uri="{FF2B5EF4-FFF2-40B4-BE49-F238E27FC236}">
                <a16:creationId xmlns:a16="http://schemas.microsoft.com/office/drawing/2014/main" id="{6A92D10B-3056-9E62-BCB7-F60D7A07B4EE}"/>
              </a:ext>
            </a:extLst>
          </p:cNvPr>
          <p:cNvSpPr txBox="1"/>
          <p:nvPr/>
        </p:nvSpPr>
        <p:spPr>
          <a:xfrm>
            <a:off x="3884648" y="477868"/>
            <a:ext cx="1161637" cy="307777"/>
          </a:xfrm>
          <a:prstGeom prst="rect">
            <a:avLst/>
          </a:prstGeom>
          <a:noFill/>
        </p:spPr>
        <p:txBody>
          <a:bodyPr wrap="square">
            <a:spAutoFit/>
          </a:bodyPr>
          <a:lstStyle/>
          <a:p>
            <a:r>
              <a:rPr lang="en-US" sz="1400" dirty="0">
                <a:solidFill>
                  <a:schemeClr val="tx2">
                    <a:lumMod val="95000"/>
                    <a:lumOff val="5000"/>
                  </a:schemeClr>
                </a:solidFill>
                <a:latin typeface="Times New Roman" panose="02020603050405020304" pitchFamily="18" charset="0"/>
                <a:cs typeface="Times New Roman" panose="02020603050405020304" pitchFamily="18" charset="0"/>
              </a:rPr>
              <a:t>General Tab</a:t>
            </a:r>
          </a:p>
        </p:txBody>
      </p:sp>
      <p:pic>
        <p:nvPicPr>
          <p:cNvPr id="3" name="Picture 2">
            <a:extLst>
              <a:ext uri="{FF2B5EF4-FFF2-40B4-BE49-F238E27FC236}">
                <a16:creationId xmlns:a16="http://schemas.microsoft.com/office/drawing/2014/main" id="{257301E3-B73B-1D45-0BBA-014261E71A2F}"/>
              </a:ext>
            </a:extLst>
          </p:cNvPr>
          <p:cNvPicPr>
            <a:picLocks noChangeAspect="1"/>
          </p:cNvPicPr>
          <p:nvPr/>
        </p:nvPicPr>
        <p:blipFill>
          <a:blip r:embed="rId2"/>
          <a:stretch>
            <a:fillRect/>
          </a:stretch>
        </p:blipFill>
        <p:spPr>
          <a:xfrm>
            <a:off x="1729913" y="923822"/>
            <a:ext cx="5905740" cy="1623153"/>
          </a:xfrm>
          <a:prstGeom prst="rect">
            <a:avLst/>
          </a:prstGeom>
        </p:spPr>
      </p:pic>
      <p:sp>
        <p:nvSpPr>
          <p:cNvPr id="6" name="TextBox 5">
            <a:extLst>
              <a:ext uri="{FF2B5EF4-FFF2-40B4-BE49-F238E27FC236}">
                <a16:creationId xmlns:a16="http://schemas.microsoft.com/office/drawing/2014/main" id="{6357BBFA-D60A-A178-BD48-C113395155DE}"/>
              </a:ext>
            </a:extLst>
          </p:cNvPr>
          <p:cNvSpPr txBox="1"/>
          <p:nvPr/>
        </p:nvSpPr>
        <p:spPr>
          <a:xfrm>
            <a:off x="539393" y="2680952"/>
            <a:ext cx="8604607" cy="3744615"/>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Consultant: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If checked this Staff member can record interactions with students via appointments.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Inactive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If checked, will deactivate the account and will prevent any further access to the system from this account.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Do not Show on Schedule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Prevents this Staff member from having a personal schedule. Student will not be able to book appointments with this staff member.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User Level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Staff</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won't have access to any administrative preferences.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Profile Admin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will only have access to Profile Preferences and Groups.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SysAdmin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has access to System and Profile preferences, Groups, and a few potentially sensitive features such as Editing visits and students.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Primary Center: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Which Center they primarily work out of.</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Primary Group: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permission group that this staff is assigned to.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Course List for: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Consultants list of assigned sections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Center Staff Link Field: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Centers that this consultant can hold availabilities in.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Special Needs/Skills/Accommodations: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Easily identify a accommodation the staff can aid in. Example: ASL</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96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B7C927-0106-F302-6B7E-6E5B79A81F94}"/>
              </a:ext>
            </a:extLst>
          </p:cNvPr>
          <p:cNvSpPr txBox="1"/>
          <p:nvPr/>
        </p:nvSpPr>
        <p:spPr>
          <a:xfrm>
            <a:off x="3082429" y="413941"/>
            <a:ext cx="368741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Staff &gt; Course List</a:t>
            </a:r>
            <a:endParaRPr lang="en-US" sz="2800" b="1" dirty="0">
              <a:solidFill>
                <a:srgbClr val="610215"/>
              </a:solidFill>
            </a:endParaRPr>
          </a:p>
        </p:txBody>
      </p:sp>
      <p:sp>
        <p:nvSpPr>
          <p:cNvPr id="12" name="TextBox 11">
            <a:extLst>
              <a:ext uri="{FF2B5EF4-FFF2-40B4-BE49-F238E27FC236}">
                <a16:creationId xmlns:a16="http://schemas.microsoft.com/office/drawing/2014/main" id="{6A92D10B-3056-9E62-BCB7-F60D7A07B4EE}"/>
              </a:ext>
            </a:extLst>
          </p:cNvPr>
          <p:cNvSpPr txBox="1"/>
          <p:nvPr/>
        </p:nvSpPr>
        <p:spPr>
          <a:xfrm>
            <a:off x="3907204" y="853185"/>
            <a:ext cx="1161637" cy="307777"/>
          </a:xfrm>
          <a:prstGeom prst="rect">
            <a:avLst/>
          </a:prstGeom>
          <a:noFill/>
        </p:spPr>
        <p:txBody>
          <a:bodyPr wrap="square">
            <a:spAutoFit/>
          </a:bodyPr>
          <a:lstStyle/>
          <a:p>
            <a:r>
              <a:rPr lang="en-US" sz="1400" dirty="0">
                <a:solidFill>
                  <a:schemeClr val="tx2">
                    <a:lumMod val="95000"/>
                    <a:lumOff val="5000"/>
                  </a:schemeClr>
                </a:solidFill>
                <a:latin typeface="Times New Roman" panose="02020603050405020304" pitchFamily="18" charset="0"/>
                <a:cs typeface="Times New Roman" panose="02020603050405020304" pitchFamily="18" charset="0"/>
              </a:rPr>
              <a:t>Course List</a:t>
            </a:r>
          </a:p>
        </p:txBody>
      </p:sp>
      <p:pic>
        <p:nvPicPr>
          <p:cNvPr id="5" name="Picture 4">
            <a:extLst>
              <a:ext uri="{FF2B5EF4-FFF2-40B4-BE49-F238E27FC236}">
                <a16:creationId xmlns:a16="http://schemas.microsoft.com/office/drawing/2014/main" id="{F1C9741B-7BA6-8CFC-BC7B-497A942AEE0F}"/>
              </a:ext>
            </a:extLst>
          </p:cNvPr>
          <p:cNvPicPr>
            <a:picLocks noChangeAspect="1"/>
          </p:cNvPicPr>
          <p:nvPr/>
        </p:nvPicPr>
        <p:blipFill>
          <a:blip r:embed="rId2"/>
          <a:stretch>
            <a:fillRect/>
          </a:stretch>
        </p:blipFill>
        <p:spPr>
          <a:xfrm>
            <a:off x="1754153" y="1160962"/>
            <a:ext cx="5467738" cy="3021257"/>
          </a:xfrm>
          <a:prstGeom prst="rect">
            <a:avLst/>
          </a:prstGeom>
        </p:spPr>
      </p:pic>
      <p:sp>
        <p:nvSpPr>
          <p:cNvPr id="8" name="TextBox 7">
            <a:extLst>
              <a:ext uri="{FF2B5EF4-FFF2-40B4-BE49-F238E27FC236}">
                <a16:creationId xmlns:a16="http://schemas.microsoft.com/office/drawing/2014/main" id="{F8EB2303-A34D-16AA-4F95-10148E8C3E7B}"/>
              </a:ext>
            </a:extLst>
          </p:cNvPr>
          <p:cNvSpPr txBox="1"/>
          <p:nvPr/>
        </p:nvSpPr>
        <p:spPr>
          <a:xfrm>
            <a:off x="1530220" y="4406020"/>
            <a:ext cx="6083559" cy="1396664"/>
          </a:xfrm>
          <a:prstGeom prst="rect">
            <a:avLst/>
          </a:prstGeom>
          <a:noFill/>
        </p:spPr>
        <p:txBody>
          <a:bodyPr wrap="square">
            <a:spAutoFit/>
          </a:bodyPr>
          <a:lstStyle/>
          <a:p>
            <a:pPr marL="0" marR="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Add New Course Item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allows us to add a new subject query. We can be as specific as needed here, we can specify the Subject, Course Number, Section Number, or Term Number, as well as faculty. This allows us to create a course list of all MATH 101 courses, regardless of section/term, or all ACTG courses period.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02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B7C927-0106-F302-6B7E-6E5B79A81F94}"/>
              </a:ext>
            </a:extLst>
          </p:cNvPr>
          <p:cNvSpPr txBox="1"/>
          <p:nvPr/>
        </p:nvSpPr>
        <p:spPr>
          <a:xfrm>
            <a:off x="2628899" y="497916"/>
            <a:ext cx="368741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Other &gt; Listing &gt; Staff</a:t>
            </a:r>
            <a:endParaRPr lang="en-US" sz="2800" b="1" dirty="0">
              <a:solidFill>
                <a:srgbClr val="610215"/>
              </a:solidFill>
            </a:endParaRPr>
          </a:p>
        </p:txBody>
      </p:sp>
      <p:sp>
        <p:nvSpPr>
          <p:cNvPr id="12" name="TextBox 11">
            <a:extLst>
              <a:ext uri="{FF2B5EF4-FFF2-40B4-BE49-F238E27FC236}">
                <a16:creationId xmlns:a16="http://schemas.microsoft.com/office/drawing/2014/main" id="{6A92D10B-3056-9E62-BCB7-F60D7A07B4EE}"/>
              </a:ext>
            </a:extLst>
          </p:cNvPr>
          <p:cNvSpPr txBox="1"/>
          <p:nvPr/>
        </p:nvSpPr>
        <p:spPr>
          <a:xfrm>
            <a:off x="3593616" y="1021136"/>
            <a:ext cx="2230715" cy="307777"/>
          </a:xfrm>
          <a:prstGeom prst="rect">
            <a:avLst/>
          </a:prstGeom>
          <a:noFill/>
        </p:spPr>
        <p:txBody>
          <a:bodyPr wrap="square">
            <a:spAutoFit/>
          </a:bodyPr>
          <a:lstStyle/>
          <a:p>
            <a:r>
              <a:rPr lang="en-US" sz="1400" dirty="0">
                <a:solidFill>
                  <a:schemeClr val="tx2">
                    <a:lumMod val="95000"/>
                    <a:lumOff val="5000"/>
                  </a:schemeClr>
                </a:solidFill>
                <a:latin typeface="Times New Roman" panose="02020603050405020304" pitchFamily="18" charset="0"/>
                <a:cs typeface="Times New Roman" panose="02020603050405020304" pitchFamily="18" charset="0"/>
              </a:rPr>
              <a:t>Contact &amp; Other Data Tab</a:t>
            </a:r>
          </a:p>
        </p:txBody>
      </p:sp>
      <p:sp>
        <p:nvSpPr>
          <p:cNvPr id="15" name="TextBox 14">
            <a:extLst>
              <a:ext uri="{FF2B5EF4-FFF2-40B4-BE49-F238E27FC236}">
                <a16:creationId xmlns:a16="http://schemas.microsoft.com/office/drawing/2014/main" id="{40D141EA-8183-9D36-9771-A24659284052}"/>
              </a:ext>
            </a:extLst>
          </p:cNvPr>
          <p:cNvSpPr txBox="1"/>
          <p:nvPr/>
        </p:nvSpPr>
        <p:spPr>
          <a:xfrm>
            <a:off x="350146" y="1544356"/>
            <a:ext cx="5700507" cy="1323439"/>
          </a:xfrm>
          <a:prstGeom prst="rect">
            <a:avLst/>
          </a:prstGeom>
          <a:noFill/>
        </p:spPr>
        <p:txBody>
          <a:bodyPr wrap="square">
            <a:spAutoFit/>
          </a:bodyPr>
          <a:lstStyle/>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Email (needed for email reminders in system)</a:t>
            </a:r>
          </a:p>
          <a:p>
            <a:pPr marL="342900" indent="-342900">
              <a:buFont typeface="Wingdings" panose="05000000000000000000" pitchFamily="2" charset="2"/>
              <a:buChar char="Ø"/>
            </a:pPr>
            <a:r>
              <a:rPr lang="en-US" sz="2000" dirty="0">
                <a:solidFill>
                  <a:srgbClr val="610215"/>
                </a:solidFill>
                <a:latin typeface="Times New Roman" panose="02020603050405020304" pitchFamily="18" charset="0"/>
                <a:cs typeface="Times New Roman" panose="02020603050405020304" pitchFamily="18" charset="0"/>
              </a:rPr>
              <a:t>Phone (for </a:t>
            </a:r>
            <a:r>
              <a:rPr lang="en-US" sz="2000" dirty="0" err="1">
                <a:solidFill>
                  <a:srgbClr val="610215"/>
                </a:solidFill>
                <a:latin typeface="Times New Roman" panose="02020603050405020304" pitchFamily="18" charset="0"/>
                <a:cs typeface="Times New Roman" panose="02020603050405020304" pitchFamily="18" charset="0"/>
              </a:rPr>
              <a:t>TextAlerts</a:t>
            </a:r>
            <a:r>
              <a:rPr lang="en-US" sz="2000" dirty="0">
                <a:solidFill>
                  <a:srgbClr val="610215"/>
                </a:solidFill>
                <a:latin typeface="Times New Roman" panose="02020603050405020304" pitchFamily="18" charset="0"/>
                <a:cs typeface="Times New Roman" panose="02020603050405020304" pitchFamily="18" charset="0"/>
              </a:rPr>
              <a:t> Module)</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1222D18-81FA-B143-9F5F-3EE73DD1ECD3}"/>
              </a:ext>
            </a:extLst>
          </p:cNvPr>
          <p:cNvSpPr txBox="1"/>
          <p:nvPr/>
        </p:nvSpPr>
        <p:spPr>
          <a:xfrm>
            <a:off x="350146" y="4019471"/>
            <a:ext cx="7668455" cy="2554545"/>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610215"/>
                </a:solidFill>
                <a:latin typeface="Times New Roman" panose="02020603050405020304" pitchFamily="18" charset="0"/>
                <a:cs typeface="Times New Roman" panose="02020603050405020304" pitchFamily="18" charset="0"/>
              </a:rPr>
              <a:t>Address</a:t>
            </a:r>
          </a:p>
          <a:p>
            <a:pPr marL="342900" indent="-342900">
              <a:buFont typeface="Arial" panose="020B0604020202020204" pitchFamily="34" charset="0"/>
              <a:buChar char="•"/>
            </a:pPr>
            <a:r>
              <a:rPr lang="en-US" sz="2000" dirty="0">
                <a:solidFill>
                  <a:srgbClr val="610215"/>
                </a:solidFill>
                <a:latin typeface="Times New Roman" panose="02020603050405020304" pitchFamily="18" charset="0"/>
                <a:cs typeface="Times New Roman" panose="02020603050405020304" pitchFamily="18" charset="0"/>
              </a:rPr>
              <a:t>City</a:t>
            </a:r>
          </a:p>
          <a:p>
            <a:pPr marL="342900" indent="-342900">
              <a:buFont typeface="Arial" panose="020B0604020202020204" pitchFamily="34" charset="0"/>
              <a:buChar char="•"/>
            </a:pPr>
            <a:r>
              <a:rPr lang="en-US" sz="2000" dirty="0">
                <a:solidFill>
                  <a:srgbClr val="610215"/>
                </a:solidFill>
                <a:latin typeface="Times New Roman" panose="02020603050405020304" pitchFamily="18" charset="0"/>
                <a:cs typeface="Times New Roman" panose="02020603050405020304" pitchFamily="18" charset="0"/>
              </a:rPr>
              <a:t>State</a:t>
            </a:r>
          </a:p>
          <a:p>
            <a:pPr marL="342900" indent="-342900">
              <a:buFont typeface="Arial" panose="020B0604020202020204" pitchFamily="34" charset="0"/>
              <a:buChar char="•"/>
            </a:pPr>
            <a:r>
              <a:rPr lang="en-US" sz="2000" dirty="0">
                <a:solidFill>
                  <a:srgbClr val="610215"/>
                </a:solidFill>
                <a:latin typeface="Times New Roman" panose="02020603050405020304" pitchFamily="18" charset="0"/>
                <a:cs typeface="Times New Roman" panose="02020603050405020304" pitchFamily="18" charset="0"/>
              </a:rPr>
              <a:t>Zip Code</a:t>
            </a:r>
          </a:p>
          <a:p>
            <a:pPr marL="342900" indent="-342900">
              <a:buFont typeface="Arial" panose="020B0604020202020204" pitchFamily="34" charset="0"/>
              <a:buChar char="•"/>
            </a:pPr>
            <a:r>
              <a:rPr lang="en-US" sz="2000" dirty="0">
                <a:solidFill>
                  <a:srgbClr val="610215"/>
                </a:solidFill>
                <a:latin typeface="Times New Roman" panose="02020603050405020304" pitchFamily="18" charset="0"/>
                <a:cs typeface="Times New Roman" panose="02020603050405020304" pitchFamily="18" charset="0"/>
              </a:rPr>
              <a:t>Custom Fields (Any other additional information that is held on account used for reporting purposes). </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B790C5-8F1B-370C-ED17-C6AC875DBFBA}"/>
              </a:ext>
            </a:extLst>
          </p:cNvPr>
          <p:cNvPicPr>
            <a:picLocks noChangeAspect="1"/>
          </p:cNvPicPr>
          <p:nvPr/>
        </p:nvPicPr>
        <p:blipFill rotWithShape="1">
          <a:blip r:embed="rId2"/>
          <a:srcRect l="982" r="2852"/>
          <a:stretch/>
        </p:blipFill>
        <p:spPr>
          <a:xfrm>
            <a:off x="2855100" y="2480589"/>
            <a:ext cx="6236413" cy="2554546"/>
          </a:xfrm>
          <a:prstGeom prst="rect">
            <a:avLst/>
          </a:prstGeom>
        </p:spPr>
      </p:pic>
    </p:spTree>
    <p:extLst>
      <p:ext uri="{BB962C8B-B14F-4D97-AF65-F5344CB8AC3E}">
        <p14:creationId xmlns:p14="http://schemas.microsoft.com/office/powerpoint/2010/main" val="103760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E23150-B994-3C76-71A8-DC253FC4655A}"/>
              </a:ext>
            </a:extLst>
          </p:cNvPr>
          <p:cNvPicPr>
            <a:picLocks noChangeAspect="1"/>
          </p:cNvPicPr>
          <p:nvPr/>
        </p:nvPicPr>
        <p:blipFill rotWithShape="1">
          <a:blip r:embed="rId2"/>
          <a:srcRect t="585" b="1"/>
          <a:stretch/>
        </p:blipFill>
        <p:spPr>
          <a:xfrm>
            <a:off x="1529544" y="1387011"/>
            <a:ext cx="6350733" cy="2476072"/>
          </a:xfrm>
          <a:prstGeom prst="rect">
            <a:avLst/>
          </a:prstGeom>
        </p:spPr>
      </p:pic>
      <p:sp>
        <p:nvSpPr>
          <p:cNvPr id="9" name="TextBox 8">
            <a:extLst>
              <a:ext uri="{FF2B5EF4-FFF2-40B4-BE49-F238E27FC236}">
                <a16:creationId xmlns:a16="http://schemas.microsoft.com/office/drawing/2014/main" id="{9CE6FB0B-FCA7-CC15-8C94-A3C80C90A9D4}"/>
              </a:ext>
            </a:extLst>
          </p:cNvPr>
          <p:cNvSpPr txBox="1"/>
          <p:nvPr/>
        </p:nvSpPr>
        <p:spPr>
          <a:xfrm>
            <a:off x="2464512" y="518465"/>
            <a:ext cx="477876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Staff &gt; Certification Record</a:t>
            </a:r>
            <a:endParaRPr lang="en-US" sz="2800" b="1" dirty="0">
              <a:solidFill>
                <a:srgbClr val="610215"/>
              </a:solidFill>
            </a:endParaRPr>
          </a:p>
        </p:txBody>
      </p:sp>
      <p:sp>
        <p:nvSpPr>
          <p:cNvPr id="10" name="TextBox 9">
            <a:extLst>
              <a:ext uri="{FF2B5EF4-FFF2-40B4-BE49-F238E27FC236}">
                <a16:creationId xmlns:a16="http://schemas.microsoft.com/office/drawing/2014/main" id="{DEB9E253-5D0A-326C-1719-4B11A97BD72A}"/>
              </a:ext>
            </a:extLst>
          </p:cNvPr>
          <p:cNvSpPr txBox="1"/>
          <p:nvPr/>
        </p:nvSpPr>
        <p:spPr>
          <a:xfrm>
            <a:off x="1907555" y="4390297"/>
            <a:ext cx="5700507" cy="1631216"/>
          </a:xfrm>
          <a:prstGeom prst="rect">
            <a:avLst/>
          </a:prstGeom>
          <a:noFill/>
        </p:spPr>
        <p:txBody>
          <a:bodyPr wrap="square">
            <a:spAutoFit/>
          </a:bodyPr>
          <a:lstStyle/>
          <a:p>
            <a:r>
              <a:rPr lang="en-US" sz="2000" dirty="0">
                <a:solidFill>
                  <a:srgbClr val="610215"/>
                </a:solidFill>
                <a:latin typeface="Times New Roman" panose="02020603050405020304" pitchFamily="18" charset="0"/>
                <a:cs typeface="Times New Roman" panose="02020603050405020304" pitchFamily="18" charset="0"/>
              </a:rPr>
              <a:t>Document important certifications for staff directly on their profile. This can be anywhere from CPR/First Aid, to what type of tutor they are, to the type of CRLA Level program they are qualified in.</a:t>
            </a:r>
          </a:p>
          <a:p>
            <a:pPr marL="342900" indent="-342900">
              <a:buFont typeface="Wingdings" panose="05000000000000000000" pitchFamily="2" charset="2"/>
              <a:buChar char="Ø"/>
            </a:pPr>
            <a:endParaRPr lang="en-US" sz="2000" dirty="0">
              <a:solidFill>
                <a:srgbClr val="6102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E6FB0B-FCA7-CC15-8C94-A3C80C90A9D4}"/>
              </a:ext>
            </a:extLst>
          </p:cNvPr>
          <p:cNvSpPr txBox="1"/>
          <p:nvPr/>
        </p:nvSpPr>
        <p:spPr>
          <a:xfrm>
            <a:off x="3210961" y="434490"/>
            <a:ext cx="4778768" cy="523220"/>
          </a:xfrm>
          <a:prstGeom prst="rect">
            <a:avLst/>
          </a:prstGeom>
          <a:noFill/>
        </p:spPr>
        <p:txBody>
          <a:bodyPr wrap="square">
            <a:spAutoFit/>
          </a:bodyPr>
          <a:lstStyle/>
          <a:p>
            <a:r>
              <a:rPr lang="en-US" sz="2800" b="1" dirty="0">
                <a:solidFill>
                  <a:srgbClr val="610215"/>
                </a:solidFill>
                <a:latin typeface="Times New Roman" panose="02020603050405020304" pitchFamily="18" charset="0"/>
                <a:cs typeface="Times New Roman" panose="02020603050405020304" pitchFamily="18" charset="0"/>
              </a:rPr>
              <a:t>Staff &gt; Timeline</a:t>
            </a:r>
            <a:endParaRPr lang="en-US" sz="2800" b="1" dirty="0">
              <a:solidFill>
                <a:srgbClr val="610215"/>
              </a:solidFill>
            </a:endParaRPr>
          </a:p>
        </p:txBody>
      </p:sp>
      <p:sp>
        <p:nvSpPr>
          <p:cNvPr id="10" name="TextBox 9">
            <a:extLst>
              <a:ext uri="{FF2B5EF4-FFF2-40B4-BE49-F238E27FC236}">
                <a16:creationId xmlns:a16="http://schemas.microsoft.com/office/drawing/2014/main" id="{DEB9E253-5D0A-326C-1719-4B11A97BD72A}"/>
              </a:ext>
            </a:extLst>
          </p:cNvPr>
          <p:cNvSpPr txBox="1"/>
          <p:nvPr/>
        </p:nvSpPr>
        <p:spPr>
          <a:xfrm>
            <a:off x="1338777" y="4372188"/>
            <a:ext cx="6335816" cy="1064009"/>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Timeline will show you the interactions of staff in the system – From clocking in and out for work, attending an appointment with a student, completing a task or survey,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3B9E672-E0F4-CBC0-756C-08E610AFAFCD}"/>
              </a:ext>
            </a:extLst>
          </p:cNvPr>
          <p:cNvPicPr>
            <a:picLocks noChangeAspect="1"/>
          </p:cNvPicPr>
          <p:nvPr/>
        </p:nvPicPr>
        <p:blipFill rotWithShape="1">
          <a:blip r:embed="rId2"/>
          <a:srcRect b="2047"/>
          <a:stretch/>
        </p:blipFill>
        <p:spPr>
          <a:xfrm>
            <a:off x="2220685" y="1065808"/>
            <a:ext cx="4572000" cy="3198282"/>
          </a:xfrm>
          <a:prstGeom prst="rect">
            <a:avLst/>
          </a:prstGeom>
        </p:spPr>
      </p:pic>
    </p:spTree>
    <p:extLst>
      <p:ext uri="{BB962C8B-B14F-4D97-AF65-F5344CB8AC3E}">
        <p14:creationId xmlns:p14="http://schemas.microsoft.com/office/powerpoint/2010/main" val="41545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74C998-1303-77F5-FD43-7C3091C86808}"/>
              </a:ext>
            </a:extLst>
          </p:cNvPr>
          <p:cNvPicPr>
            <a:picLocks noChangeAspect="1"/>
          </p:cNvPicPr>
          <p:nvPr/>
        </p:nvPicPr>
        <p:blipFill>
          <a:blip r:embed="rId2"/>
          <a:stretch>
            <a:fillRect/>
          </a:stretch>
        </p:blipFill>
        <p:spPr>
          <a:xfrm>
            <a:off x="2099387" y="1431052"/>
            <a:ext cx="5938064" cy="3021623"/>
          </a:xfrm>
          <a:prstGeom prst="rect">
            <a:avLst/>
          </a:prstGeom>
        </p:spPr>
      </p:pic>
      <p:sp>
        <p:nvSpPr>
          <p:cNvPr id="5" name="TextBox 4">
            <a:extLst>
              <a:ext uri="{FF2B5EF4-FFF2-40B4-BE49-F238E27FC236}">
                <a16:creationId xmlns:a16="http://schemas.microsoft.com/office/drawing/2014/main" id="{ABB86DF7-4B8D-EDAC-A692-152F6854045C}"/>
              </a:ext>
            </a:extLst>
          </p:cNvPr>
          <p:cNvSpPr txBox="1"/>
          <p:nvPr/>
        </p:nvSpPr>
        <p:spPr>
          <a:xfrm>
            <a:off x="1774047" y="331007"/>
            <a:ext cx="6263404" cy="523220"/>
          </a:xfrm>
          <a:prstGeom prst="rect">
            <a:avLst/>
          </a:prstGeom>
          <a:noFill/>
        </p:spPr>
        <p:txBody>
          <a:bodyPr wrap="square">
            <a:spAutoFit/>
          </a:bodyPr>
          <a:lstStyle/>
          <a:p>
            <a:pPr algn="ctr"/>
            <a:r>
              <a:rPr lang="en-US" sz="2800" b="1" dirty="0">
                <a:solidFill>
                  <a:srgbClr val="610215"/>
                </a:solidFill>
                <a:latin typeface="Times New Roman" panose="02020603050405020304" pitchFamily="18" charset="0"/>
                <a:cs typeface="Times New Roman" panose="02020603050405020304" pitchFamily="18" charset="0"/>
              </a:rPr>
              <a:t>Peer Tutor </a:t>
            </a:r>
          </a:p>
        </p:txBody>
      </p:sp>
      <p:sp>
        <p:nvSpPr>
          <p:cNvPr id="7" name="TextBox 6">
            <a:extLst>
              <a:ext uri="{FF2B5EF4-FFF2-40B4-BE49-F238E27FC236}">
                <a16:creationId xmlns:a16="http://schemas.microsoft.com/office/drawing/2014/main" id="{F8A48B1F-2EA6-AB26-93E2-A4F0B38D0F8C}"/>
              </a:ext>
            </a:extLst>
          </p:cNvPr>
          <p:cNvSpPr txBox="1"/>
          <p:nvPr/>
        </p:nvSpPr>
        <p:spPr>
          <a:xfrm>
            <a:off x="2797953" y="795048"/>
            <a:ext cx="4572000" cy="369332"/>
          </a:xfrm>
          <a:prstGeom prst="rect">
            <a:avLst/>
          </a:prstGeom>
          <a:noFill/>
        </p:spPr>
        <p:txBody>
          <a:bodyPr wrap="square">
            <a:spAutoFit/>
          </a:bodyPr>
          <a:lstStyle/>
          <a:p>
            <a:r>
              <a:rPr lang="en-US" sz="1800" dirty="0">
                <a:solidFill>
                  <a:srgbClr val="610215"/>
                </a:solidFill>
                <a:latin typeface="Times New Roman" panose="02020603050405020304" pitchFamily="18" charset="0"/>
                <a:cs typeface="Times New Roman" panose="02020603050405020304" pitchFamily="18" charset="0"/>
              </a:rPr>
              <a:t>Managing both staff and student view</a:t>
            </a:r>
            <a:endParaRPr lang="en-US" sz="1800" dirty="0">
              <a:solidFill>
                <a:srgbClr val="610215"/>
              </a:solidFill>
            </a:endParaRPr>
          </a:p>
        </p:txBody>
      </p:sp>
      <p:sp>
        <p:nvSpPr>
          <p:cNvPr id="9" name="TextBox 8">
            <a:extLst>
              <a:ext uri="{FF2B5EF4-FFF2-40B4-BE49-F238E27FC236}">
                <a16:creationId xmlns:a16="http://schemas.microsoft.com/office/drawing/2014/main" id="{88E21DD5-5CFA-6894-B9BF-D87AC254D26E}"/>
              </a:ext>
            </a:extLst>
          </p:cNvPr>
          <p:cNvSpPr txBox="1"/>
          <p:nvPr/>
        </p:nvSpPr>
        <p:spPr>
          <a:xfrm>
            <a:off x="1080198" y="4965283"/>
            <a:ext cx="7651102" cy="966803"/>
          </a:xfrm>
          <a:prstGeom prst="rect">
            <a:avLst/>
          </a:prstGeom>
          <a:noFill/>
        </p:spPr>
        <p:txBody>
          <a:bodyPr wrap="square">
            <a:spAutoFit/>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Making sure that the username is the </a:t>
            </a:r>
            <a:r>
              <a:rPr lang="en-US" b="1" dirty="0">
                <a:latin typeface="Times New Roman" panose="02020603050405020304" pitchFamily="18" charset="0"/>
                <a:ea typeface="Calibri" panose="020F0502020204030204" pitchFamily="34" charset="0"/>
                <a:cs typeface="Times New Roman" panose="02020603050405020304" pitchFamily="18" charset="0"/>
              </a:rPr>
              <a:t>same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both the staff and student account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user can toggle between accounts based on permissions they need at that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66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2301</TotalTime>
  <Words>617</Words>
  <Application>Microsoft Office PowerPoint</Application>
  <PresentationFormat>On-screen Show (4:3)</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Times New Roman</vt:lpstr>
      <vt:lpstr>Wingdings</vt:lpstr>
      <vt:lpstr>Red Line Business 16x9</vt:lpstr>
      <vt:lpstr>PowerPoint Presentation</vt:lpstr>
      <vt:lpstr>What are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Sasha Contreras</cp:lastModifiedBy>
  <cp:revision>24</cp:revision>
  <dcterms:created xsi:type="dcterms:W3CDTF">2021-11-08T16:00:51Z</dcterms:created>
  <dcterms:modified xsi:type="dcterms:W3CDTF">2023-03-23T21:17:42Z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