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7" r:id="rId2"/>
    <p:sldId id="267" r:id="rId3"/>
    <p:sldId id="278" r:id="rId4"/>
    <p:sldId id="283" r:id="rId5"/>
    <p:sldId id="280" r:id="rId6"/>
    <p:sldId id="281" r:id="rId7"/>
    <p:sldId id="282" r:id="rId8"/>
    <p:sldId id="284" r:id="rId9"/>
    <p:sldId id="285" r:id="rId10"/>
    <p:sldId id="279" r:id="rId11"/>
    <p:sldId id="286" r:id="rId12"/>
    <p:sldId id="290" r:id="rId13"/>
    <p:sldId id="287" r:id="rId14"/>
    <p:sldId id="293" r:id="rId15"/>
    <p:sldId id="291" r:id="rId16"/>
    <p:sldId id="288" r:id="rId17"/>
    <p:sldId id="292" r:id="rId18"/>
    <p:sldId id="295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82B"/>
    <a:srgbClr val="FFAEC9"/>
    <a:srgbClr val="791527"/>
    <a:srgbClr val="681121"/>
    <a:srgbClr val="610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20" d="100"/>
          <a:sy n="120" d="100"/>
        </p:scale>
        <p:origin x="1326" y="5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FCB2E6-13B1-4DDB-82FB-07C0E23B0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6505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F0EBC-43C2-4BC4-B20D-8569343E633D}"/>
              </a:ext>
            </a:extLst>
          </p:cNvPr>
          <p:cNvSpPr/>
          <p:nvPr userDrawn="1"/>
        </p:nvSpPr>
        <p:spPr>
          <a:xfrm>
            <a:off x="-2504" y="6403451"/>
            <a:ext cx="9146505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23752-102A-438E-ADC6-A2BC88FDD0EF}"/>
              </a:ext>
            </a:extLst>
          </p:cNvPr>
          <p:cNvSpPr txBox="1"/>
          <p:nvPr userDrawn="1"/>
        </p:nvSpPr>
        <p:spPr>
          <a:xfrm>
            <a:off x="2284165" y="6448859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2024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09F2AAA-5D8A-4D3D-8B4D-A045EAC7F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783778" y="0"/>
            <a:ext cx="34289" cy="641946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94C6F9D-FC5A-498A-B901-481556FEC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55463" y="1769460"/>
            <a:ext cx="6858003" cy="3319075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B876029-D515-4B7E-8C33-E0E9003D9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30505" r="50013"/>
          <a:stretch/>
        </p:blipFill>
        <p:spPr>
          <a:xfrm>
            <a:off x="0" y="1325880"/>
            <a:ext cx="5143500" cy="423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6102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57194"/>
            <a:ext cx="5143500" cy="420624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0AB30-AE7D-47EB-89F9-4F54E6C4CDBB}"/>
              </a:ext>
            </a:extLst>
          </p:cNvPr>
          <p:cNvSpPr/>
          <p:nvPr userDrawn="1"/>
        </p:nvSpPr>
        <p:spPr>
          <a:xfrm>
            <a:off x="0" y="6399334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7EF9E-69B1-466E-BD71-B44ADB916D02}"/>
              </a:ext>
            </a:extLst>
          </p:cNvPr>
          <p:cNvSpPr txBox="1"/>
          <p:nvPr userDrawn="1"/>
        </p:nvSpPr>
        <p:spPr>
          <a:xfrm>
            <a:off x="2285418" y="6444742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1D57EED-57A5-4DBC-89D0-A420DCAFD5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631769"/>
            <a:ext cx="1028700" cy="531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31769"/>
            <a:ext cx="5897880" cy="531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56CF-A2C3-4B88-A8BC-452BADF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98244-2B77-4D09-9C3D-1A0EEDF6D5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71F9-FFFE-4BC0-A214-72A3A26E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F0BC49B-3998-44C0-9D88-5D5C069F7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1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9CC3FA-0A27-4400-B034-DD39E2B4795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2AEC1-F517-4748-99D4-1C188608040B}"/>
              </a:ext>
            </a:extLst>
          </p:cNvPr>
          <p:cNvSpPr txBox="1"/>
          <p:nvPr userDrawn="1"/>
        </p:nvSpPr>
        <p:spPr>
          <a:xfrm>
            <a:off x="2285418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2024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94133B-E342-44C7-B5D7-EB0C7870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1909" y="758899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6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39240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90BD77-AD8E-4C7B-8932-DBABE0320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-21"/>
          <a:stretch/>
        </p:blipFill>
        <p:spPr>
          <a:xfrm rot="16200000">
            <a:off x="4053734" y="1767731"/>
            <a:ext cx="6857999" cy="3322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AA88-498D-45D8-9BC7-9979FD1415A0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2023 Annual Redrock Conference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CFB8938-2241-4569-8291-631FFA9E87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550" y="6419462"/>
            <a:ext cx="3886200" cy="438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220FC6-88A2-4EEE-991B-2F110AF12BF6}"/>
              </a:ext>
            </a:extLst>
          </p:cNvPr>
          <p:cNvSpPr/>
          <p:nvPr userDrawn="1"/>
        </p:nvSpPr>
        <p:spPr>
          <a:xfrm>
            <a:off x="2504" y="6405709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E989-A902-4F7D-BA2A-FA111A97C9B3}"/>
              </a:ext>
            </a:extLst>
          </p:cNvPr>
          <p:cNvSpPr txBox="1"/>
          <p:nvPr userDrawn="1"/>
        </p:nvSpPr>
        <p:spPr>
          <a:xfrm>
            <a:off x="2342566" y="6451117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25814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E24CFC4-405A-467D-9E08-5C4DFC7F3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C7611E-B2FF-465A-8615-50CBE22E862F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7B8FA-C7AA-421D-AF26-F166BBAB36A8}"/>
              </a:ext>
            </a:extLst>
          </p:cNvPr>
          <p:cNvSpPr txBox="1"/>
          <p:nvPr userDrawn="1"/>
        </p:nvSpPr>
        <p:spPr>
          <a:xfrm>
            <a:off x="2339139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D541279-8A3B-417F-B843-F755CAAF3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B8236-4E86-4536-B303-53C7F60B64D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F40C0-994F-49A0-A51F-15027EC1DE1E}"/>
              </a:ext>
            </a:extLst>
          </p:cNvPr>
          <p:cNvSpPr txBox="1"/>
          <p:nvPr userDrawn="1"/>
        </p:nvSpPr>
        <p:spPr>
          <a:xfrm>
            <a:off x="2282913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A8BDA1-2913-451D-A921-1354C1504763}"/>
              </a:ext>
            </a:extLst>
          </p:cNvPr>
          <p:cNvSpPr/>
          <p:nvPr userDrawn="1"/>
        </p:nvSpPr>
        <p:spPr>
          <a:xfrm>
            <a:off x="0" y="6428290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A0B3F-7E55-46D7-98A7-9074B9F11702}"/>
              </a:ext>
            </a:extLst>
          </p:cNvPr>
          <p:cNvSpPr txBox="1"/>
          <p:nvPr userDrawn="1"/>
        </p:nvSpPr>
        <p:spPr>
          <a:xfrm>
            <a:off x="2285418" y="6473698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0F0E072-D666-4E14-808F-835AC581E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BF16F1B-6D74-4B8E-A030-6A5F72631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97448" y="1727472"/>
            <a:ext cx="6774030" cy="3319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BE2AC4-3A1F-4C1F-B13B-47350FC056EB}"/>
              </a:ext>
            </a:extLst>
          </p:cNvPr>
          <p:cNvSpPr/>
          <p:nvPr userDrawn="1"/>
        </p:nvSpPr>
        <p:spPr>
          <a:xfrm>
            <a:off x="1" y="6397852"/>
            <a:ext cx="9158114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1F374-095E-4234-9DE9-5A1F5AEB81DB}"/>
              </a:ext>
            </a:extLst>
          </p:cNvPr>
          <p:cNvSpPr txBox="1"/>
          <p:nvPr userDrawn="1"/>
        </p:nvSpPr>
        <p:spPr>
          <a:xfrm>
            <a:off x="2281919" y="6438838"/>
            <a:ext cx="458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7E7DC5E-A4FC-4413-BF35-9C5DFEC8F2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858A82F-6FAE-4624-8CBA-79CF916E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2505" y="760330"/>
            <a:ext cx="9144001" cy="6097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AFFE69-30DE-4A76-A6C9-08432CE91D30}"/>
              </a:ext>
            </a:extLst>
          </p:cNvPr>
          <p:cNvSpPr/>
          <p:nvPr userDrawn="1"/>
        </p:nvSpPr>
        <p:spPr>
          <a:xfrm>
            <a:off x="2504" y="6408657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2023 Annual Redrock Conference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46100"/>
            <a:ext cx="7200900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9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70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E64982-22F2-46B9-8578-EBA7D1F32F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8D182B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13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38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099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eb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401" y="868680"/>
            <a:ext cx="6173195" cy="1075414"/>
          </a:xfrm>
        </p:spPr>
        <p:txBody>
          <a:bodyPr/>
          <a:lstStyle/>
          <a:p>
            <a:r>
              <a:rPr lang="en-US" dirty="0">
                <a:solidFill>
                  <a:srgbClr val="8D182B"/>
                </a:solidFill>
              </a:rPr>
              <a:t>Terminology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FA1524-AAB1-D3A2-E8F1-D13FD02B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953" y="4546563"/>
            <a:ext cx="4616087" cy="1360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4A076-F847-57C2-DC6B-2CA23ABBA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220" y="1944094"/>
            <a:ext cx="6513555" cy="2422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6D3F9-E6D4-F2D5-493B-BB511ED64E5A}"/>
              </a:ext>
            </a:extLst>
          </p:cNvPr>
          <p:cNvSpPr txBox="1">
            <a:spLocks/>
          </p:cNvSpPr>
          <p:nvPr/>
        </p:nvSpPr>
        <p:spPr>
          <a:xfrm>
            <a:off x="3621819" y="5989320"/>
            <a:ext cx="1900361" cy="4045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8D182B"/>
                </a:solidFill>
              </a:rPr>
              <a:t>Bill Bennett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68" y="341906"/>
            <a:ext cx="1365264" cy="1144988"/>
          </a:xfrm>
        </p:spPr>
        <p:txBody>
          <a:bodyPr>
            <a:normAutofit/>
          </a:bodyPr>
          <a:lstStyle/>
          <a:p>
            <a:r>
              <a:rPr lang="en-US" sz="2800" dirty="0"/>
              <a:t>Visits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5C0AEB-0AEE-F6B1-5D85-75C5DF326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9" indent="0">
              <a:buNone/>
            </a:pPr>
            <a:r>
              <a:rPr lang="en-US" dirty="0"/>
              <a:t>Visit records can be created/managed by using the below tools in your TracCloud system: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7CBEF9-1649-2BBB-62D2-B8C1BFD58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2" y="1876506"/>
            <a:ext cx="322028" cy="322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72619D-164D-7FA3-964C-F5EB2B0B0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431" y="2939770"/>
            <a:ext cx="2855874" cy="1438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101D8F-A3C3-C874-1A67-7C01EB620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679" y="2959555"/>
            <a:ext cx="1071069" cy="1438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395F95-656A-EB0B-49AC-8DDFDE8AB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95" y="2982968"/>
            <a:ext cx="1698030" cy="1494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104096-E6E3-1F9B-DF1E-230BF3318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2316" y="2939769"/>
            <a:ext cx="1979751" cy="1550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9A42855-A6E7-4DF7-1373-9E291739D949}"/>
              </a:ext>
            </a:extLst>
          </p:cNvPr>
          <p:cNvSpPr txBox="1">
            <a:spLocks/>
          </p:cNvSpPr>
          <p:nvPr/>
        </p:nvSpPr>
        <p:spPr>
          <a:xfrm>
            <a:off x="2846719" y="1754474"/>
            <a:ext cx="1698030" cy="1144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Log listing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50BE786-B646-824A-CB5A-73C1E1B32E6F}"/>
              </a:ext>
            </a:extLst>
          </p:cNvPr>
          <p:cNvSpPr txBox="1">
            <a:spLocks/>
          </p:cNvSpPr>
          <p:nvPr/>
        </p:nvSpPr>
        <p:spPr>
          <a:xfrm>
            <a:off x="5205637" y="1778327"/>
            <a:ext cx="1698029" cy="1144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Work Visit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4D380D9-61FE-DFA7-FB2F-7CDED493DF0A}"/>
              </a:ext>
            </a:extLst>
          </p:cNvPr>
          <p:cNvSpPr txBox="1">
            <a:spLocks/>
          </p:cNvSpPr>
          <p:nvPr/>
        </p:nvSpPr>
        <p:spPr>
          <a:xfrm>
            <a:off x="173233" y="1754474"/>
            <a:ext cx="1771505" cy="1144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Kiosk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B2BC038-BC90-FD9B-DC76-668D1B3B7C28}"/>
              </a:ext>
            </a:extLst>
          </p:cNvPr>
          <p:cNvSpPr txBox="1">
            <a:spLocks/>
          </p:cNvSpPr>
          <p:nvPr/>
        </p:nvSpPr>
        <p:spPr>
          <a:xfrm>
            <a:off x="6830088" y="1717486"/>
            <a:ext cx="2277356" cy="1144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Visit Queue List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4A8A4C-E407-E515-4294-479CF6DE8894}"/>
              </a:ext>
            </a:extLst>
          </p:cNvPr>
          <p:cNvSpPr txBox="1"/>
          <p:nvPr/>
        </p:nvSpPr>
        <p:spPr>
          <a:xfrm>
            <a:off x="2582551" y="4490177"/>
            <a:ext cx="2226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Staff facing, this menu shows a list of students who are currently logged in for a visit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6ED59E-B71E-CA28-EFD5-64F21BCB36B7}"/>
              </a:ext>
            </a:extLst>
          </p:cNvPr>
          <p:cNvSpPr txBox="1"/>
          <p:nvPr/>
        </p:nvSpPr>
        <p:spPr>
          <a:xfrm>
            <a:off x="5270178" y="4490177"/>
            <a:ext cx="1595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Staff can also track their work visits, this information is used for hours worked/payroll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B6CDA0-1CD8-50B9-155A-F6F86906BB4D}"/>
              </a:ext>
            </a:extLst>
          </p:cNvPr>
          <p:cNvSpPr txBox="1"/>
          <p:nvPr/>
        </p:nvSpPr>
        <p:spPr>
          <a:xfrm>
            <a:off x="88132" y="4548602"/>
            <a:ext cx="1794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Student facing screen, used to log in and out of a center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637024-C484-A127-6132-4EA50235D957}"/>
              </a:ext>
            </a:extLst>
          </p:cNvPr>
          <p:cNvSpPr txBox="1"/>
          <p:nvPr/>
        </p:nvSpPr>
        <p:spPr>
          <a:xfrm>
            <a:off x="7023682" y="4535667"/>
            <a:ext cx="1794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Student facing screen, used to display students who are waiting to be seen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47526-1186-D1DD-A89A-2C8B7F34C9AA}"/>
              </a:ext>
            </a:extLst>
          </p:cNvPr>
          <p:cNvSpPr txBox="1"/>
          <p:nvPr/>
        </p:nvSpPr>
        <p:spPr>
          <a:xfrm>
            <a:off x="1020664" y="6043952"/>
            <a:ext cx="704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D182B"/>
                </a:solidFill>
              </a:rPr>
              <a:t>For more information on Visits, check out Iliana’s “Visits” session!</a:t>
            </a:r>
          </a:p>
        </p:txBody>
      </p:sp>
    </p:spTree>
    <p:extLst>
      <p:ext uri="{BB962C8B-B14F-4D97-AF65-F5344CB8AC3E}">
        <p14:creationId xmlns:p14="http://schemas.microsoft.com/office/powerpoint/2010/main" val="173332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635" y="467892"/>
            <a:ext cx="4452730" cy="1144988"/>
          </a:xfrm>
        </p:spPr>
        <p:txBody>
          <a:bodyPr>
            <a:normAutofit/>
          </a:bodyPr>
          <a:lstStyle/>
          <a:p>
            <a:r>
              <a:rPr lang="en-US" sz="2800" dirty="0"/>
              <a:t>Quick and Batch Visits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5C0AEB-0AEE-F6B1-5D85-75C5DF32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06" y="1871647"/>
            <a:ext cx="6343642" cy="4405024"/>
          </a:xfrm>
        </p:spPr>
        <p:txBody>
          <a:bodyPr>
            <a:normAutofit/>
          </a:bodyPr>
          <a:lstStyle/>
          <a:p>
            <a:pPr marL="45719" indent="0">
              <a:buNone/>
            </a:pPr>
            <a:r>
              <a:rPr lang="en-US" dirty="0"/>
              <a:t>Quick visits are a way to manually enter undocumented visits.</a:t>
            </a:r>
          </a:p>
          <a:p>
            <a:pPr marL="45719" indent="0">
              <a:buNone/>
            </a:pPr>
            <a:r>
              <a:rPr lang="en-US" dirty="0"/>
              <a:t>This form can record all data that a normal visit record would capture; including fields such as the consultant, student, subject, reason, custom fields, etc.</a:t>
            </a:r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r>
              <a:rPr lang="en-US" dirty="0"/>
              <a:t>Batch visits allow you to capture multiple visits where students have a session with the same consultant, reason, notes, time in, and time out.</a:t>
            </a:r>
          </a:p>
          <a:p>
            <a:pPr marL="45719" indent="0">
              <a:buNone/>
            </a:pPr>
            <a:r>
              <a:rPr lang="en-US" dirty="0"/>
              <a:t>This tool can be used for workshops, SI sessions, or sessions that take place outside of the classroom/center.</a:t>
            </a:r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7CBEF9-1649-2BBB-62D2-B8C1BFD58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5" y="1901111"/>
            <a:ext cx="322028" cy="322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FC67D5-4623-75FA-153A-355FBB2B2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4" y="2667876"/>
            <a:ext cx="322028" cy="322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592CAD-D5C3-A15B-267C-063DB3085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4" y="5283817"/>
            <a:ext cx="322028" cy="322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261323-AA42-1BE4-E836-E6DC7ABD6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4" y="4225234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EBFB4B-BDD6-0596-940F-945BAF1DB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450" y="1646671"/>
            <a:ext cx="2458628" cy="1782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1A743C-F9BE-7AD8-8650-22EB2F2D4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843" y="4372683"/>
            <a:ext cx="2422235" cy="1677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3A92-E214-F6E2-E757-917332F0D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9961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Reasons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59A9AD-5877-76EB-CF65-5B4A093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50" y="2283018"/>
            <a:ext cx="4194237" cy="4263888"/>
          </a:xfrm>
        </p:spPr>
        <p:txBody>
          <a:bodyPr/>
          <a:lstStyle/>
          <a:p>
            <a:pPr marL="45719" indent="0">
              <a:buNone/>
            </a:pPr>
            <a:r>
              <a:rPr lang="en-US" dirty="0"/>
              <a:t>Reasons are another layer to the student search, allowing for students to specify the services they are looking for.</a:t>
            </a:r>
          </a:p>
          <a:p>
            <a:pPr marL="45719" indent="0">
              <a:buNone/>
            </a:pPr>
            <a:r>
              <a:rPr lang="en-US" dirty="0"/>
              <a:t>Reasons can be used for availability searches, group different types of services, and much more.</a:t>
            </a:r>
          </a:p>
          <a:p>
            <a:pPr marL="45719" indent="0">
              <a:buNone/>
            </a:pPr>
            <a:r>
              <a:rPr lang="en-US" dirty="0"/>
              <a:t>Reasons can also be used to define visit time and identify logins from different aspects of the system.</a:t>
            </a:r>
          </a:p>
          <a:p>
            <a:pPr marL="45719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527CB-3BDB-A8B3-AADE-34BCF780E5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4" y="2294858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45E33C-26DD-0CFF-BEF6-932F22C48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4" y="3631754"/>
            <a:ext cx="322028" cy="322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9635B-0080-DB23-25D5-3A88A090F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491" y="2368414"/>
            <a:ext cx="3950258" cy="3123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C02DA9-C3D4-D6F0-AD27-C0309987A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4" y="4696899"/>
            <a:ext cx="322028" cy="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3A92-E214-F6E2-E757-917332F0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Upcoming Appointment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5A287-B909-4B97-E85D-4508AF23B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43" y="2146577"/>
            <a:ext cx="4292213" cy="3482672"/>
          </a:xfrm>
        </p:spPr>
        <p:txBody>
          <a:bodyPr/>
          <a:lstStyle/>
          <a:p>
            <a:pPr marL="45719" indent="0">
              <a:buNone/>
            </a:pPr>
            <a:r>
              <a:rPr lang="en-US" dirty="0"/>
              <a:t>This icon will appear on both the staff and student dashboard whenever an appointment is booked.</a:t>
            </a:r>
          </a:p>
          <a:p>
            <a:pPr marL="45719" indent="0">
              <a:buNone/>
            </a:pPr>
            <a:r>
              <a:rPr lang="en-US" dirty="0"/>
              <a:t>If the appointment is online, then a link can be provided to the student; when selected, it will mark a meeting as Attended (in accordance with profile preferences).</a:t>
            </a:r>
          </a:p>
          <a:p>
            <a:pPr marL="45719" indent="0">
              <a:buNone/>
            </a:pPr>
            <a:r>
              <a:rPr lang="en-US" dirty="0"/>
              <a:t>The format for this icon can be changed using HTML and Twig!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C997D-65D2-6829-E911-5B4491EA9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0" y="2186332"/>
            <a:ext cx="322028" cy="322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D85F44-ABD4-0C71-ED81-CF5AF965B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9" y="3213649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F172E-7130-713B-CFA7-EBE88E93B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9" y="4821137"/>
            <a:ext cx="322028" cy="322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AD6B25-1728-FC59-5A36-4A35CAD97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58" y="2751151"/>
            <a:ext cx="3858677" cy="2273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3EEE46-86C4-13F0-965F-2AF2D48B29B8}"/>
              </a:ext>
            </a:extLst>
          </p:cNvPr>
          <p:cNvSpPr txBox="1"/>
          <p:nvPr/>
        </p:nvSpPr>
        <p:spPr>
          <a:xfrm>
            <a:off x="514805" y="6027484"/>
            <a:ext cx="811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D182B"/>
                </a:solidFill>
              </a:rPr>
              <a:t>Be sure to check out my “Personalizing Cloud” session for more information on Twig! </a:t>
            </a:r>
          </a:p>
        </p:txBody>
      </p:sp>
    </p:spTree>
    <p:extLst>
      <p:ext uri="{BB962C8B-B14F-4D97-AF65-F5344CB8AC3E}">
        <p14:creationId xmlns:p14="http://schemas.microsoft.com/office/powerpoint/2010/main" val="4465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3A92-E214-F6E2-E757-917332F0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5A287-B909-4B97-E85D-4508AF23B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48" y="2485336"/>
            <a:ext cx="4292213" cy="3000767"/>
          </a:xfrm>
        </p:spPr>
        <p:txBody>
          <a:bodyPr>
            <a:normAutofit/>
          </a:bodyPr>
          <a:lstStyle/>
          <a:p>
            <a:pPr marL="45719" indent="0">
              <a:buNone/>
            </a:pPr>
            <a:r>
              <a:rPr lang="en-US" dirty="0"/>
              <a:t>Static Lists are a manually managed list of students.</a:t>
            </a:r>
          </a:p>
          <a:p>
            <a:pPr marL="45719" indent="0">
              <a:buNone/>
            </a:pPr>
            <a:r>
              <a:rPr lang="en-US" dirty="0"/>
              <a:t>Dynamic Lists are based off of a student search that updates automatically.</a:t>
            </a:r>
          </a:p>
          <a:p>
            <a:pPr marL="45719" indent="0">
              <a:buNone/>
            </a:pPr>
            <a:r>
              <a:rPr lang="en-US" dirty="0"/>
              <a:t>Watch Lists will appear on your Sysadmin dashboard. This list can be static or dynamic.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C997D-65D2-6829-E911-5B4491EA9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0" y="2504385"/>
            <a:ext cx="322028" cy="322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BB7670-5AE8-4BDF-C4B6-C292594B2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0" y="3277761"/>
            <a:ext cx="322028" cy="322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8F0C56-B70A-9ABE-2B15-9E9911B99C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0" y="4336606"/>
            <a:ext cx="322028" cy="322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D86A1A-F942-7017-61CB-B0848871C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08" y="1539394"/>
            <a:ext cx="3227604" cy="1671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C646D0-DBFD-E0A4-18AA-482BD64B7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08" y="3453696"/>
            <a:ext cx="3227603" cy="2526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04ACE-B116-8BB1-94B9-3317B090E9B0}"/>
              </a:ext>
            </a:extLst>
          </p:cNvPr>
          <p:cNvSpPr txBox="1"/>
          <p:nvPr/>
        </p:nvSpPr>
        <p:spPr>
          <a:xfrm>
            <a:off x="346133" y="6107851"/>
            <a:ext cx="845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D182B"/>
                </a:solidFill>
              </a:rPr>
              <a:t>For more information on the Lists, check out Luis’s “List Management” session!</a:t>
            </a:r>
          </a:p>
        </p:txBody>
      </p:sp>
    </p:spTree>
    <p:extLst>
      <p:ext uri="{BB962C8B-B14F-4D97-AF65-F5344CB8AC3E}">
        <p14:creationId xmlns:p14="http://schemas.microsoft.com/office/powerpoint/2010/main" val="41709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3A92-E214-F6E2-E757-917332F0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Course list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59A9AD-5877-76EB-CF65-5B4A093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683025"/>
            <a:ext cx="7200900" cy="4773433"/>
          </a:xfrm>
        </p:spPr>
        <p:txBody>
          <a:bodyPr>
            <a:normAutofit fontScale="92500"/>
          </a:bodyPr>
          <a:lstStyle/>
          <a:p>
            <a:pPr marL="45719" indent="0">
              <a:buNone/>
            </a:pPr>
            <a:r>
              <a:rPr lang="en-US" dirty="0"/>
              <a:t>Course Lists are used to identify the subjects offered by a consultant, center, and even availability. It also specifies the subjects for which a consultant or center does not provide services.</a:t>
            </a:r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r>
              <a:rPr lang="en-US" dirty="0"/>
              <a:t>Wildcards are used to define the rest of a statement. For example, ENG* means that all ENGLISH courses are offered by this course list. </a:t>
            </a:r>
          </a:p>
          <a:p>
            <a:pPr marL="45719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090AF-4456-E06C-704E-4272439D3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955" y="2642613"/>
            <a:ext cx="3904090" cy="2900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A708F-F2D0-6546-2D2F-7AB12A2B4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2" y="1690976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523692-9644-871E-ACFD-14452B9EAB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2" y="5636151"/>
            <a:ext cx="322028" cy="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3A92-E214-F6E2-E757-917332F0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Registrations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59A9AD-5877-76EB-CF65-5B4A093B1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9" indent="0" algn="ctr">
              <a:buNone/>
            </a:pPr>
            <a:r>
              <a:rPr lang="en-US" dirty="0"/>
              <a:t>Registrations are the official records for student enrollment. These records can be marked Active or Inactive by your institution, depending on the students current/past enrollment.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07DBB5-BCD0-ED6F-1F6D-ADC2CBFF2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"/>
          <a:stretch/>
        </p:blipFill>
        <p:spPr>
          <a:xfrm>
            <a:off x="1000126" y="2973090"/>
            <a:ext cx="7143747" cy="1826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AFE6DA-A76F-0B6D-831D-2FF4E7788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38" y="5163760"/>
            <a:ext cx="7139035" cy="938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5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3A92-E214-F6E2-E757-917332F0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59A9AD-5877-76EB-CF65-5B4A093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67" y="2516678"/>
            <a:ext cx="3322154" cy="4114800"/>
          </a:xfrm>
        </p:spPr>
        <p:txBody>
          <a:bodyPr/>
          <a:lstStyle/>
          <a:p>
            <a:pPr marL="45719" indent="0">
              <a:buNone/>
            </a:pPr>
            <a:r>
              <a:rPr lang="en-US" dirty="0"/>
              <a:t>Terms represent semesters or lengths of time in the system. </a:t>
            </a:r>
          </a:p>
          <a:p>
            <a:pPr marL="45719" indent="0">
              <a:buNone/>
            </a:pPr>
            <a:r>
              <a:rPr lang="en-US" dirty="0"/>
              <a:t>Sections and Registrations will use Terms to determine how long they should be active for.</a:t>
            </a:r>
          </a:p>
          <a:p>
            <a:pPr marL="45719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D8C85-E921-805F-5BB3-CB1321BB3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757" y="2159389"/>
            <a:ext cx="5003193" cy="2137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74AF32-18DF-F8C7-33F4-A607C01DC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756" y="4574078"/>
            <a:ext cx="5003194" cy="863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5CCBCE-D2EF-3654-71DE-CF90C3421F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1" y="2516678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73F567-F144-F33D-C566-C5A6BD5CB5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1" y="3583479"/>
            <a:ext cx="322028" cy="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3A92-E214-F6E2-E757-917332F0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Modules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59A9AD-5877-76EB-CF65-5B4A093B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81" y="2197100"/>
            <a:ext cx="3695866" cy="4114800"/>
          </a:xfrm>
        </p:spPr>
        <p:txBody>
          <a:bodyPr/>
          <a:lstStyle/>
          <a:p>
            <a:pPr marL="45719" indent="0">
              <a:buNone/>
            </a:pPr>
            <a:r>
              <a:rPr lang="en-US" dirty="0"/>
              <a:t>TracCloud offers “Modules” that provide additional functionality to your system.</a:t>
            </a:r>
          </a:p>
          <a:p>
            <a:pPr marL="45719" indent="0">
              <a:buNone/>
            </a:pPr>
            <a:r>
              <a:rPr lang="en-US" dirty="0"/>
              <a:t>These modules are at a cost, please reach out to sales for pricing information.</a:t>
            </a:r>
          </a:p>
          <a:p>
            <a:pPr marL="45719" indent="0">
              <a:buNone/>
            </a:pPr>
            <a:r>
              <a:rPr lang="en-US" dirty="0"/>
              <a:t>Be sure to attend any module sessions that peak your interest or ask a Redrock tech for more information on a module you are looking into!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CCBCE-D2EF-3654-71DE-CF90C3421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72" y="2094597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73F567-F144-F33D-C566-C5A6BD5CB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72" y="2669922"/>
            <a:ext cx="322028" cy="322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34097-3271-3761-5152-D49AC7488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72" y="3214555"/>
            <a:ext cx="322028" cy="322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958E0-520D-5976-8DC5-F9641C94E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72" y="3789880"/>
            <a:ext cx="322028" cy="322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7F5D9-9AAC-977C-A328-0DF55A314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72" y="4365205"/>
            <a:ext cx="322028" cy="322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5EA05A-029D-2EFD-25D3-07F86C655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72" y="4940530"/>
            <a:ext cx="322028" cy="322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79C1FF-3F83-053D-2B9A-485DA90FC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72" y="5515855"/>
            <a:ext cx="322028" cy="3220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F1777A-1B43-AF20-49E8-F435C4E77153}"/>
              </a:ext>
            </a:extLst>
          </p:cNvPr>
          <p:cNvSpPr txBox="1"/>
          <p:nvPr/>
        </p:nvSpPr>
        <p:spPr>
          <a:xfrm>
            <a:off x="4572000" y="1980628"/>
            <a:ext cx="447658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8D182B"/>
                </a:solidFill>
              </a:rPr>
              <a:t>SurveyTrac</a:t>
            </a:r>
            <a:endParaRPr lang="en-US" b="1" dirty="0">
              <a:solidFill>
                <a:srgbClr val="8D182B"/>
              </a:solidFill>
            </a:endParaRPr>
          </a:p>
          <a:p>
            <a:endParaRPr lang="en-US" b="1" dirty="0">
              <a:solidFill>
                <a:srgbClr val="8D182B"/>
              </a:solidFill>
            </a:endParaRPr>
          </a:p>
          <a:p>
            <a:r>
              <a:rPr lang="en-US" b="1" dirty="0">
                <a:solidFill>
                  <a:srgbClr val="8D182B"/>
                </a:solidFill>
              </a:rPr>
              <a:t>SAGE Early Alert</a:t>
            </a:r>
          </a:p>
          <a:p>
            <a:endParaRPr lang="en-US" b="1" dirty="0">
              <a:solidFill>
                <a:srgbClr val="8D182B"/>
              </a:solidFill>
            </a:endParaRPr>
          </a:p>
          <a:p>
            <a:r>
              <a:rPr lang="en-US" b="1" dirty="0">
                <a:solidFill>
                  <a:srgbClr val="8D182B"/>
                </a:solidFill>
              </a:rPr>
              <a:t>Success Plans</a:t>
            </a:r>
          </a:p>
          <a:p>
            <a:endParaRPr lang="en-US" b="1" dirty="0">
              <a:solidFill>
                <a:srgbClr val="8D182B"/>
              </a:solidFill>
            </a:endParaRPr>
          </a:p>
          <a:p>
            <a:r>
              <a:rPr lang="en-US" b="1" dirty="0">
                <a:solidFill>
                  <a:srgbClr val="8D182B"/>
                </a:solidFill>
              </a:rPr>
              <a:t>Text Alerts</a:t>
            </a:r>
          </a:p>
          <a:p>
            <a:endParaRPr lang="en-US" b="1" dirty="0">
              <a:solidFill>
                <a:srgbClr val="8D182B"/>
              </a:solidFill>
            </a:endParaRPr>
          </a:p>
          <a:p>
            <a:r>
              <a:rPr lang="en-US" b="1" dirty="0">
                <a:solidFill>
                  <a:srgbClr val="8D182B"/>
                </a:solidFill>
              </a:rPr>
              <a:t>Q2 Tables</a:t>
            </a:r>
          </a:p>
          <a:p>
            <a:endParaRPr lang="en-US" b="1" dirty="0">
              <a:solidFill>
                <a:srgbClr val="8D182B"/>
              </a:solidFill>
            </a:endParaRPr>
          </a:p>
          <a:p>
            <a:r>
              <a:rPr lang="en-US" b="1" dirty="0">
                <a:solidFill>
                  <a:srgbClr val="8D182B"/>
                </a:solidFill>
              </a:rPr>
              <a:t>Starfish Export</a:t>
            </a:r>
          </a:p>
          <a:p>
            <a:endParaRPr lang="en-US" b="1" dirty="0">
              <a:solidFill>
                <a:srgbClr val="8D182B"/>
              </a:solidFill>
            </a:endParaRPr>
          </a:p>
          <a:p>
            <a:r>
              <a:rPr lang="en-US" b="1" dirty="0">
                <a:solidFill>
                  <a:srgbClr val="8D182B"/>
                </a:solidFill>
              </a:rPr>
              <a:t>Whiteboard</a:t>
            </a:r>
          </a:p>
        </p:txBody>
      </p:sp>
    </p:spTree>
    <p:extLst>
      <p:ext uri="{BB962C8B-B14F-4D97-AF65-F5344CB8AC3E}">
        <p14:creationId xmlns:p14="http://schemas.microsoft.com/office/powerpoint/2010/main" val="116636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B3C43-02F3-0AAB-5755-040EC912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8EEF1E-A10A-5E87-BCEB-5BD9050EA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67" y="2649794"/>
            <a:ext cx="7835265" cy="1558411"/>
          </a:xfrm>
        </p:spPr>
        <p:txBody>
          <a:bodyPr>
            <a:normAutofit fontScale="70000" lnSpcReduction="20000"/>
          </a:bodyPr>
          <a:lstStyle/>
          <a:p>
            <a:pPr marL="45719" indent="0" algn="ctr">
              <a:buNone/>
            </a:pPr>
            <a:r>
              <a:rPr lang="en-US" sz="6000" b="1" i="0" dirty="0">
                <a:solidFill>
                  <a:srgbClr val="8D182B"/>
                </a:solidFill>
                <a:effectLst/>
                <a:latin typeface="+mj-lt"/>
              </a:rPr>
              <a:t>10% off new modules and/or profiles if purchased before 5/15/2024</a:t>
            </a:r>
            <a:endParaRPr lang="en-US" sz="6000" b="1" dirty="0">
              <a:solidFill>
                <a:srgbClr val="8D182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54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24" y="642819"/>
            <a:ext cx="6033550" cy="1144988"/>
          </a:xfrm>
        </p:spPr>
        <p:txBody>
          <a:bodyPr>
            <a:normAutofit/>
          </a:bodyPr>
          <a:lstStyle/>
          <a:p>
            <a:r>
              <a:rPr lang="en-US" sz="3600" dirty="0"/>
              <a:t>TracCloud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517" y="3067374"/>
            <a:ext cx="5788550" cy="4114800"/>
          </a:xfrm>
        </p:spPr>
        <p:txBody>
          <a:bodyPr>
            <a:normAutofit/>
          </a:bodyPr>
          <a:lstStyle/>
          <a:p>
            <a:pPr marL="45719" indent="0" algn="ctr">
              <a:buNone/>
            </a:pPr>
            <a:r>
              <a:rPr lang="en-US" b="1" dirty="0">
                <a:solidFill>
                  <a:srgbClr val="8D182B"/>
                </a:solidFill>
              </a:rPr>
              <a:t>Getting familiar with the terminology allows you to:</a:t>
            </a:r>
          </a:p>
          <a:p>
            <a:pPr marL="45719" indent="0">
              <a:buNone/>
            </a:pPr>
            <a:r>
              <a:rPr lang="en-US" dirty="0"/>
              <a:t>Aid Redrock support, as it will help you get the quickest response and solution.</a:t>
            </a:r>
          </a:p>
          <a:p>
            <a:pPr marL="45719" indent="0">
              <a:buNone/>
            </a:pPr>
            <a:r>
              <a:rPr lang="en-US" dirty="0"/>
              <a:t>Gain a deeper understanding of how the TracCloud system works.</a:t>
            </a:r>
          </a:p>
          <a:p>
            <a:pPr marL="45719" indent="0">
              <a:buNone/>
            </a:pPr>
            <a:r>
              <a:rPr lang="en-US" dirty="0"/>
              <a:t>Enable seamless communication between you and your staff when using TracCloud.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FF181-80AA-E889-224D-51C732A33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62" y="4538607"/>
            <a:ext cx="2544418" cy="1664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50BABD-B6B5-1613-94E8-1EADAB31338E}"/>
              </a:ext>
            </a:extLst>
          </p:cNvPr>
          <p:cNvSpPr txBox="1"/>
          <p:nvPr/>
        </p:nvSpPr>
        <p:spPr>
          <a:xfrm>
            <a:off x="1133059" y="1846273"/>
            <a:ext cx="68778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Understanding terminology is important in any professional setting, especially when you are referring to different parts of the TracCloud system.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7D2EF-4EE8-221A-794B-5C6275294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7" y="3882222"/>
            <a:ext cx="322028" cy="322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6841FA-23EC-9801-2CAC-8EC495D3C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7" y="4647373"/>
            <a:ext cx="322028" cy="322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12D77A-DE7E-B211-612A-B0626DB1D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7" y="5428426"/>
            <a:ext cx="322028" cy="322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8B5820-0B1B-C6FD-96C9-00EF28536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62" y="2611168"/>
            <a:ext cx="2544418" cy="1699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388" y="237303"/>
            <a:ext cx="3923224" cy="1144988"/>
          </a:xfrm>
        </p:spPr>
        <p:txBody>
          <a:bodyPr>
            <a:normAutofit/>
          </a:bodyPr>
          <a:lstStyle/>
          <a:p>
            <a:r>
              <a:rPr lang="en-US" sz="2800" dirty="0"/>
              <a:t>TracCloud License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5C0AEB-0AEE-F6B1-5D85-75C5DF32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40" y="1677726"/>
            <a:ext cx="8140646" cy="3562185"/>
          </a:xfrm>
        </p:spPr>
        <p:txBody>
          <a:bodyPr>
            <a:normAutofit/>
          </a:bodyPr>
          <a:lstStyle/>
          <a:p>
            <a:pPr marL="45719" indent="0">
              <a:buNone/>
            </a:pPr>
            <a:r>
              <a:rPr lang="en-US" dirty="0"/>
              <a:t>A </a:t>
            </a:r>
            <a:r>
              <a:rPr lang="en-US" b="1" dirty="0"/>
              <a:t>License</a:t>
            </a:r>
            <a:r>
              <a:rPr lang="en-US" dirty="0"/>
              <a:t> is used for a production or test system. The purchase of a license comes with a custom URL configuration and one profile.</a:t>
            </a:r>
          </a:p>
          <a:p>
            <a:pPr marL="45719" indent="0">
              <a:buNone/>
            </a:pPr>
            <a:r>
              <a:rPr lang="en-US" b="1" dirty="0"/>
              <a:t>Profiles</a:t>
            </a:r>
            <a:r>
              <a:rPr lang="en-US" dirty="0"/>
              <a:t> are an additional layer of configuration where scheduling rules, reasons, and kiosks can be managed on a per-profile basis. A system can have multiple profiles, each with their own configurations.</a:t>
            </a:r>
          </a:p>
          <a:p>
            <a:pPr marL="45719" indent="0"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epresent a physical or remote location, this acts as the location field for your visit and appointment data. Centers are linked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per-profile basis.</a:t>
            </a:r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7CBEF9-1649-2BBB-62D2-B8C1BFD58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2" y="1717480"/>
            <a:ext cx="322028" cy="322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FC67D5-4623-75FA-153A-355FBB2B2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2" y="2474842"/>
            <a:ext cx="322028" cy="322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592CAD-D5C3-A15B-267C-063DB3085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5" y="3535348"/>
            <a:ext cx="322028" cy="322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BD87B7-F305-66A2-48C2-90EABC9C7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525" y="4371028"/>
            <a:ext cx="4750949" cy="1941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915FB8-DE3C-4CC8-A92E-474A47A7F1AB}"/>
              </a:ext>
            </a:extLst>
          </p:cNvPr>
          <p:cNvSpPr/>
          <p:nvPr/>
        </p:nvSpPr>
        <p:spPr>
          <a:xfrm>
            <a:off x="3832529" y="4476582"/>
            <a:ext cx="1534601" cy="278296"/>
          </a:xfrm>
          <a:prstGeom prst="rect">
            <a:avLst/>
          </a:prstGeom>
          <a:solidFill>
            <a:srgbClr val="FFAEC9"/>
          </a:solidFill>
          <a:ln>
            <a:solidFill>
              <a:srgbClr val="FFAE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1B7D2-CA37-AFAF-0531-5FF87486BF97}"/>
              </a:ext>
            </a:extLst>
          </p:cNvPr>
          <p:cNvSpPr txBox="1"/>
          <p:nvPr/>
        </p:nvSpPr>
        <p:spPr>
          <a:xfrm>
            <a:off x="4162500" y="4431064"/>
            <a:ext cx="153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License</a:t>
            </a:r>
          </a:p>
        </p:txBody>
      </p:sp>
    </p:spTree>
    <p:extLst>
      <p:ext uri="{BB962C8B-B14F-4D97-AF65-F5344CB8AC3E}">
        <p14:creationId xmlns:p14="http://schemas.microsoft.com/office/powerpoint/2010/main" val="207992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" y="451461"/>
            <a:ext cx="5577840" cy="1144988"/>
          </a:xfrm>
        </p:spPr>
        <p:txBody>
          <a:bodyPr>
            <a:normAutofit/>
          </a:bodyPr>
          <a:lstStyle/>
          <a:p>
            <a:r>
              <a:rPr lang="en-US" sz="2800" dirty="0"/>
              <a:t>Navigating your trac system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605579-E9B4-36C8-4191-41F091E96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82" y="2069124"/>
            <a:ext cx="2850091" cy="1600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6D4FC-8AF2-7674-D328-6C40EF73F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19" y="2482468"/>
            <a:ext cx="2626327" cy="1002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776251-E461-D8D7-976F-280EF21DE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446" y="2944844"/>
            <a:ext cx="714475" cy="533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C8B257-8DB8-AA35-9126-6C18F6FFD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032" y="4879439"/>
            <a:ext cx="4867954" cy="514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7CF2C4-A923-0AE1-8DF4-65E7B993C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082" y="4756087"/>
            <a:ext cx="2850091" cy="694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30AA29-9804-FCCC-8FBD-E82539AC5029}"/>
              </a:ext>
            </a:extLst>
          </p:cNvPr>
          <p:cNvSpPr txBox="1"/>
          <p:nvPr/>
        </p:nvSpPr>
        <p:spPr>
          <a:xfrm>
            <a:off x="143123" y="1655003"/>
            <a:ext cx="263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81121"/>
                </a:solidFill>
              </a:rPr>
              <a:t>Dashboard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29A579-5F4C-FB75-C0F8-73DF33F65B6F}"/>
              </a:ext>
            </a:extLst>
          </p:cNvPr>
          <p:cNvSpPr txBox="1"/>
          <p:nvPr/>
        </p:nvSpPr>
        <p:spPr>
          <a:xfrm>
            <a:off x="3554997" y="2026120"/>
            <a:ext cx="263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81121"/>
                </a:solidFill>
              </a:rPr>
              <a:t>Widget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FB8907-073E-8A26-49BB-E6372CB6FAB8}"/>
              </a:ext>
            </a:extLst>
          </p:cNvPr>
          <p:cNvSpPr txBox="1"/>
          <p:nvPr/>
        </p:nvSpPr>
        <p:spPr>
          <a:xfrm>
            <a:off x="6598655" y="2264075"/>
            <a:ext cx="140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81121"/>
                </a:solidFill>
              </a:rPr>
              <a:t>Hamburger Icon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9A224F-E2C8-F0CF-9B1B-BCC3B21052DF}"/>
              </a:ext>
            </a:extLst>
          </p:cNvPr>
          <p:cNvSpPr txBox="1"/>
          <p:nvPr/>
        </p:nvSpPr>
        <p:spPr>
          <a:xfrm>
            <a:off x="143123" y="4301950"/>
            <a:ext cx="263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81121"/>
                </a:solidFill>
              </a:rPr>
              <a:t>Listing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1C8955-BC44-7138-D632-16BDD366FC90}"/>
              </a:ext>
            </a:extLst>
          </p:cNvPr>
          <p:cNvSpPr txBox="1"/>
          <p:nvPr/>
        </p:nvSpPr>
        <p:spPr>
          <a:xfrm>
            <a:off x="3721213" y="4306622"/>
            <a:ext cx="263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81121"/>
                </a:solidFill>
              </a:rPr>
              <a:t>Navigation Search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41520A-E155-E305-0C17-4F30134EEFCD}"/>
              </a:ext>
            </a:extLst>
          </p:cNvPr>
          <p:cNvSpPr txBox="1"/>
          <p:nvPr/>
        </p:nvSpPr>
        <p:spPr>
          <a:xfrm>
            <a:off x="160927" y="3730956"/>
            <a:ext cx="3008050" cy="368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Homepage for your system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781630-FDB4-73D4-D0CB-E8BCE6BEA9BC}"/>
              </a:ext>
            </a:extLst>
          </p:cNvPr>
          <p:cNvSpPr txBox="1"/>
          <p:nvPr/>
        </p:nvSpPr>
        <p:spPr>
          <a:xfrm>
            <a:off x="3554997" y="3532725"/>
            <a:ext cx="300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Accessible features on the Dashboard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0316C0-7C31-07E6-D8BA-EAF09F4046E7}"/>
              </a:ext>
            </a:extLst>
          </p:cNvPr>
          <p:cNvSpPr txBox="1"/>
          <p:nvPr/>
        </p:nvSpPr>
        <p:spPr>
          <a:xfrm>
            <a:off x="6361047" y="3571757"/>
            <a:ext cx="278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in all listings, contains all listing options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9FC37D-3C66-4D6C-4E86-3273FF0DB1DA}"/>
              </a:ext>
            </a:extLst>
          </p:cNvPr>
          <p:cNvSpPr txBox="1"/>
          <p:nvPr/>
        </p:nvSpPr>
        <p:spPr>
          <a:xfrm>
            <a:off x="3760853" y="5485342"/>
            <a:ext cx="48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to search in every listing, right clicking provides additional options for your search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0A54EA-99C1-3345-C810-715707ABCC55}"/>
              </a:ext>
            </a:extLst>
          </p:cNvPr>
          <p:cNvSpPr txBox="1"/>
          <p:nvPr/>
        </p:nvSpPr>
        <p:spPr>
          <a:xfrm>
            <a:off x="222102" y="5493503"/>
            <a:ext cx="3008050" cy="368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related records</a:t>
            </a:r>
          </a:p>
        </p:txBody>
      </p:sp>
    </p:spTree>
    <p:extLst>
      <p:ext uri="{BB962C8B-B14F-4D97-AF65-F5344CB8AC3E}">
        <p14:creationId xmlns:p14="http://schemas.microsoft.com/office/powerpoint/2010/main" val="99957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145" y="396330"/>
            <a:ext cx="1961612" cy="1144988"/>
          </a:xfrm>
        </p:spPr>
        <p:txBody>
          <a:bodyPr>
            <a:normAutofit/>
          </a:bodyPr>
          <a:lstStyle/>
          <a:p>
            <a:r>
              <a:rPr lang="en-US" sz="2800" dirty="0"/>
              <a:t>accounts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5C0AEB-0AEE-F6B1-5D85-75C5DF32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500" y="1669775"/>
            <a:ext cx="7403657" cy="5104736"/>
          </a:xfrm>
        </p:spPr>
        <p:txBody>
          <a:bodyPr>
            <a:normAutofit/>
          </a:bodyPr>
          <a:lstStyle/>
          <a:p>
            <a:pPr marL="45719" indent="0">
              <a:buNone/>
            </a:pPr>
            <a:r>
              <a:rPr lang="en-US" b="1" dirty="0"/>
              <a:t>Staff</a:t>
            </a:r>
            <a:r>
              <a:rPr lang="en-US" dirty="0"/>
              <a:t> accounts can have access to schedule, visit, and appointment data. The data seen by a staff account can be configured in their group settings. </a:t>
            </a:r>
          </a:p>
          <a:p>
            <a:pPr marL="45719" indent="0">
              <a:buNone/>
            </a:pPr>
            <a:r>
              <a:rPr lang="en-US" b="1" dirty="0"/>
              <a:t>Profile Admins </a:t>
            </a:r>
            <a:r>
              <a:rPr lang="en-US" dirty="0"/>
              <a:t>are users with more access to the system than a staff account, and will be able to adjust profile and group settings. These settings include adjusting centers, email templates, and reasons.</a:t>
            </a:r>
          </a:p>
          <a:p>
            <a:pPr marL="45719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SysAdmin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 with full access to the system, this includes all user data, Profile settings, and Global settings. Systems usually have a couple of these users due to the amount of global changes that can be made by these users.</a:t>
            </a:r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7CBEF9-1649-2BBB-62D2-B8C1BFD58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2" y="1677727"/>
            <a:ext cx="322028" cy="322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FC67D5-4623-75FA-153A-355FBB2B2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2" y="2720718"/>
            <a:ext cx="322028" cy="322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592CAD-D5C3-A15B-267C-063DB3085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3" y="3843328"/>
            <a:ext cx="322028" cy="322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DBE2CD-EF64-4C65-F6C1-17D4B77455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82" y="5109865"/>
            <a:ext cx="2374036" cy="942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A855DC-E9F4-9582-3A30-CBA0FF9D38BE}"/>
              </a:ext>
            </a:extLst>
          </p:cNvPr>
          <p:cNvSpPr txBox="1"/>
          <p:nvPr/>
        </p:nvSpPr>
        <p:spPr>
          <a:xfrm>
            <a:off x="614982" y="6080157"/>
            <a:ext cx="813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8D182B"/>
                </a:solidFill>
              </a:rPr>
              <a:t>Check out my presentation on Staff for more information on these accounts!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438" y="467892"/>
            <a:ext cx="3215123" cy="114498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More accounts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5C0AEB-0AEE-F6B1-5D85-75C5DF32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501" y="1852653"/>
            <a:ext cx="7200900" cy="4405024"/>
          </a:xfrm>
        </p:spPr>
        <p:txBody>
          <a:bodyPr>
            <a:normAutofit/>
          </a:bodyPr>
          <a:lstStyle/>
          <a:p>
            <a:pPr marL="45719" indent="0">
              <a:buNone/>
            </a:pPr>
            <a:r>
              <a:rPr lang="en-US" b="1" dirty="0"/>
              <a:t>Students</a:t>
            </a:r>
            <a:r>
              <a:rPr lang="en-US" dirty="0"/>
              <a:t> are the client searching for availabilities and booking appointments.</a:t>
            </a:r>
          </a:p>
          <a:p>
            <a:pPr marL="45719" indent="0">
              <a:buNone/>
            </a:pPr>
            <a:r>
              <a:rPr lang="en-US" b="1" dirty="0"/>
              <a:t>Faculty</a:t>
            </a:r>
            <a:r>
              <a:rPr lang="en-US" dirty="0"/>
              <a:t> are the instructors for one or multiple courses, and are linked to student registrations/enrollments.</a:t>
            </a:r>
          </a:p>
          <a:p>
            <a:pPr marL="45719" indent="0">
              <a:buNone/>
            </a:pPr>
            <a:r>
              <a:rPr lang="en-US" b="1" dirty="0"/>
              <a:t>Staff Consultants </a:t>
            </a:r>
            <a:r>
              <a:rPr lang="en-US" dirty="0"/>
              <a:t>appear on the schedule and interact with your students; they can have access to create their own availability slots/visits. Examples of users that would need staff accounts include: tutors, consultants, advisors, coaches, etc.</a:t>
            </a:r>
          </a:p>
          <a:p>
            <a:pPr marL="45719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7CBEF9-1649-2BBB-62D2-B8C1BFD58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3" y="1874914"/>
            <a:ext cx="322028" cy="322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FC67D5-4623-75FA-153A-355FBB2B2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3" y="2648777"/>
            <a:ext cx="322028" cy="32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17F392-D42F-9E32-A04B-13ABBDA34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3" y="3429000"/>
            <a:ext cx="322028" cy="322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05C88D-5026-C376-9820-DEF705CA5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76" y="4681490"/>
            <a:ext cx="2366647" cy="1576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0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325" y="412233"/>
            <a:ext cx="1545349" cy="1144988"/>
          </a:xfrm>
        </p:spPr>
        <p:txBody>
          <a:bodyPr>
            <a:normAutofit/>
          </a:bodyPr>
          <a:lstStyle/>
          <a:p>
            <a:r>
              <a:rPr lang="en-US" sz="2800" dirty="0"/>
              <a:t>Groups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5C0AEB-0AEE-F6B1-5D85-75C5DF32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501" y="1852653"/>
            <a:ext cx="7200900" cy="4405024"/>
          </a:xfrm>
        </p:spPr>
        <p:txBody>
          <a:bodyPr>
            <a:normAutofit/>
          </a:bodyPr>
          <a:lstStyle/>
          <a:p>
            <a:pPr marL="45719" indent="0">
              <a:buNone/>
            </a:pPr>
            <a:r>
              <a:rPr lang="en-US" dirty="0"/>
              <a:t>Groups are assigned to different users and are the determining factor for what data each user has access to.</a:t>
            </a:r>
          </a:p>
          <a:p>
            <a:pPr marL="45719" indent="0">
              <a:buNone/>
            </a:pPr>
            <a:endParaRPr lang="en-US" dirty="0"/>
          </a:p>
          <a:p>
            <a:pPr marL="45719" indent="0">
              <a:lnSpc>
                <a:spcPct val="100000"/>
              </a:lnSpc>
              <a:buNone/>
            </a:pPr>
            <a:endParaRPr lang="en-US" dirty="0"/>
          </a:p>
          <a:p>
            <a:pPr marL="45719" indent="0">
              <a:buNone/>
            </a:pPr>
            <a:r>
              <a:rPr lang="en-US" dirty="0"/>
              <a:t>Groups determine center access, student data access, schedule access, resources, and many other aspects of the system.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7CBEF9-1649-2BBB-62D2-B8C1BFD58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3" y="1844702"/>
            <a:ext cx="322028" cy="322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FC67D5-4623-75FA-153A-355FBB2B2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8" y="2741163"/>
            <a:ext cx="322028" cy="32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17F392-D42F-9E32-A04B-13ABBDA34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6" y="3685069"/>
            <a:ext cx="322028" cy="322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A09709-CD3D-7EF2-6F73-869F02EFC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88" y="4539922"/>
            <a:ext cx="3575024" cy="1717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60D65D-FC15-7106-D3D0-5A18E7EBDFE7}"/>
              </a:ext>
            </a:extLst>
          </p:cNvPr>
          <p:cNvSpPr txBox="1"/>
          <p:nvPr/>
        </p:nvSpPr>
        <p:spPr>
          <a:xfrm>
            <a:off x="1034172" y="2684282"/>
            <a:ext cx="70125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The system comes with a student, </a:t>
            </a:r>
            <a:r>
              <a:rPr lang="en-US" sz="2000" dirty="0" err="1">
                <a:solidFill>
                  <a:schemeClr val="tx2"/>
                </a:solidFill>
              </a:rPr>
              <a:t>SysAdmin</a:t>
            </a:r>
            <a:r>
              <a:rPr lang="en-US" sz="2000" dirty="0">
                <a:solidFill>
                  <a:schemeClr val="tx2"/>
                </a:solidFill>
              </a:rPr>
              <a:t>, and faculty group by default. Staff groups are created throughout setup training.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3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849" y="420184"/>
            <a:ext cx="2466302" cy="1144988"/>
          </a:xfrm>
        </p:spPr>
        <p:txBody>
          <a:bodyPr>
            <a:normAutofit/>
          </a:bodyPr>
          <a:lstStyle/>
          <a:p>
            <a:r>
              <a:rPr lang="en-US" sz="2800" dirty="0"/>
              <a:t>Attendance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5C0AEB-0AEE-F6B1-5D85-75C5DF32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652530"/>
            <a:ext cx="7200900" cy="4405024"/>
          </a:xfrm>
        </p:spPr>
        <p:txBody>
          <a:bodyPr>
            <a:normAutofit/>
          </a:bodyPr>
          <a:lstStyle/>
          <a:p>
            <a:pPr marL="45719" indent="0">
              <a:buNone/>
            </a:pPr>
            <a:r>
              <a:rPr lang="en-US" dirty="0"/>
              <a:t>TracCloud has 3 types of records; these being availabilities, appointments, and visits. The scheduling process uses these 3 records as shown below: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8442A6C-BC07-B055-3364-8FE644562ABA}"/>
              </a:ext>
            </a:extLst>
          </p:cNvPr>
          <p:cNvSpPr/>
          <p:nvPr/>
        </p:nvSpPr>
        <p:spPr>
          <a:xfrm>
            <a:off x="2425807" y="3697355"/>
            <a:ext cx="866843" cy="429371"/>
          </a:xfrm>
          <a:prstGeom prst="rightArrow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4A82FD3-115E-07E9-1421-854B2A3D9C6E}"/>
              </a:ext>
            </a:extLst>
          </p:cNvPr>
          <p:cNvSpPr/>
          <p:nvPr/>
        </p:nvSpPr>
        <p:spPr>
          <a:xfrm>
            <a:off x="5745587" y="3697355"/>
            <a:ext cx="866843" cy="429371"/>
          </a:xfrm>
          <a:prstGeom prst="rightArrow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93F1D-74AA-9164-BF3D-41BD52269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9" y="3012173"/>
            <a:ext cx="1838073" cy="1717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1D68FD-1672-EB0A-5C74-3E4BDBF1B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644" y="3047985"/>
            <a:ext cx="1842948" cy="1630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F3E76E-092F-D509-CB27-B8ECA1727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425" y="2930057"/>
            <a:ext cx="1993441" cy="1793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411AD33-F9BC-F13C-E7E1-B72BB07017A8}"/>
              </a:ext>
            </a:extLst>
          </p:cNvPr>
          <p:cNvSpPr txBox="1">
            <a:spLocks/>
          </p:cNvSpPr>
          <p:nvPr/>
        </p:nvSpPr>
        <p:spPr>
          <a:xfrm>
            <a:off x="242368" y="4060482"/>
            <a:ext cx="1838073" cy="1144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Availability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13E03E0-8E63-31B8-88D9-E6A4DFAA25F4}"/>
              </a:ext>
            </a:extLst>
          </p:cNvPr>
          <p:cNvSpPr txBox="1">
            <a:spLocks/>
          </p:cNvSpPr>
          <p:nvPr/>
        </p:nvSpPr>
        <p:spPr>
          <a:xfrm>
            <a:off x="3497594" y="4004825"/>
            <a:ext cx="1993441" cy="1144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Appointment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09546E9-921C-C965-F144-A8CC57B6F249}"/>
              </a:ext>
            </a:extLst>
          </p:cNvPr>
          <p:cNvSpPr txBox="1">
            <a:spLocks/>
          </p:cNvSpPr>
          <p:nvPr/>
        </p:nvSpPr>
        <p:spPr>
          <a:xfrm>
            <a:off x="7490406" y="4036629"/>
            <a:ext cx="826590" cy="1144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Visit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D3D2EC-470E-D81B-3A59-73301F4431BD}"/>
              </a:ext>
            </a:extLst>
          </p:cNvPr>
          <p:cNvSpPr txBox="1"/>
          <p:nvPr/>
        </p:nvSpPr>
        <p:spPr>
          <a:xfrm>
            <a:off x="46534" y="5082885"/>
            <a:ext cx="2226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Indicates that a consultant is available for their services, and allows for students to book allotted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90075A-A508-2487-B469-61A97AB89062}"/>
              </a:ext>
            </a:extLst>
          </p:cNvPr>
          <p:cNvSpPr txBox="1"/>
          <p:nvPr/>
        </p:nvSpPr>
        <p:spPr>
          <a:xfrm>
            <a:off x="3292650" y="5037809"/>
            <a:ext cx="2226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Reserved time for a student(s); this record holds time, location, subject, consultant, and reason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9FB41D-4D22-3E21-CCF1-BBCF04339A37}"/>
              </a:ext>
            </a:extLst>
          </p:cNvPr>
          <p:cNvSpPr txBox="1"/>
          <p:nvPr/>
        </p:nvSpPr>
        <p:spPr>
          <a:xfrm>
            <a:off x="6558684" y="5037809"/>
            <a:ext cx="2628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If the student attends the appointment, then a visit record will be created. This record holds section, notes, time, and other data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E06E260-546D-3C25-F8EE-255C412C9C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2" y="1685675"/>
            <a:ext cx="322028" cy="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248" y="394031"/>
            <a:ext cx="2863168" cy="1144988"/>
          </a:xfrm>
        </p:spPr>
        <p:txBody>
          <a:bodyPr>
            <a:normAutofit/>
          </a:bodyPr>
          <a:lstStyle/>
          <a:p>
            <a:r>
              <a:rPr lang="en-US" sz="2800" dirty="0"/>
              <a:t>Availabilities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5C0AEB-0AEE-F6B1-5D85-75C5DF32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746" y="2010343"/>
            <a:ext cx="7200900" cy="4405024"/>
          </a:xfrm>
        </p:spPr>
        <p:txBody>
          <a:bodyPr>
            <a:normAutofit/>
          </a:bodyPr>
          <a:lstStyle/>
          <a:p>
            <a:pPr marL="45719" indent="0">
              <a:buNone/>
            </a:pPr>
            <a:r>
              <a:rPr lang="en-US" dirty="0"/>
              <a:t>Availabilities in TracCloud are time slots that let students know when staff are available for consulting services.</a:t>
            </a:r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r>
              <a:rPr lang="en-US" dirty="0"/>
              <a:t>and Faculty depending on their group permissions.</a:t>
            </a:r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  <a:p>
            <a:pPr marL="45719" indent="0">
              <a:buNone/>
            </a:pP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E06E260-546D-3C25-F8EE-255C412C9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2" y="2052788"/>
            <a:ext cx="322028" cy="322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7A5F2C-EAAD-40EA-3E86-9C5275B6B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724" y="2804026"/>
            <a:ext cx="5230911" cy="2310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981DB8-873D-61A7-36F9-7376E9837A0C}"/>
              </a:ext>
            </a:extLst>
          </p:cNvPr>
          <p:cNvSpPr txBox="1"/>
          <p:nvPr/>
        </p:nvSpPr>
        <p:spPr>
          <a:xfrm>
            <a:off x="995403" y="3172565"/>
            <a:ext cx="2790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There are 4 types of availability: One on one, Group, drop in, and Asynchronous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All availabilities can be seen by Students, Staff,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4D3574-DA0E-0170-A5C8-E728EC837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0" y="3218909"/>
            <a:ext cx="322028" cy="322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60952-937B-D029-3BB5-72DC682F7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2" y="4773407"/>
            <a:ext cx="322028" cy="322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5E0C32-B480-01F9-173A-3382A943DAA6}"/>
              </a:ext>
            </a:extLst>
          </p:cNvPr>
          <p:cNvSpPr txBox="1"/>
          <p:nvPr/>
        </p:nvSpPr>
        <p:spPr>
          <a:xfrm>
            <a:off x="441960" y="6023319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D182B"/>
                </a:solidFill>
              </a:rPr>
              <a:t>For more information on the schedule, check out Luis’s “Scheduling” session!</a:t>
            </a:r>
          </a:p>
        </p:txBody>
      </p:sp>
    </p:spTree>
    <p:extLst>
      <p:ext uri="{BB962C8B-B14F-4D97-AF65-F5344CB8AC3E}">
        <p14:creationId xmlns:p14="http://schemas.microsoft.com/office/powerpoint/2010/main" val="31172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1838</TotalTime>
  <Words>1264</Words>
  <Application>Microsoft Office PowerPoint</Application>
  <PresentationFormat>On-screen Show (4:3)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Red Line Business 16x9</vt:lpstr>
      <vt:lpstr>Terminology</vt:lpstr>
      <vt:lpstr>TracCloud Terminology</vt:lpstr>
      <vt:lpstr>TracCloud License</vt:lpstr>
      <vt:lpstr>Navigating your trac system </vt:lpstr>
      <vt:lpstr>accounts</vt:lpstr>
      <vt:lpstr>More accounts</vt:lpstr>
      <vt:lpstr>Groups</vt:lpstr>
      <vt:lpstr>Attendance</vt:lpstr>
      <vt:lpstr>Availabilities</vt:lpstr>
      <vt:lpstr>Visits</vt:lpstr>
      <vt:lpstr>Quick and Batch Visits</vt:lpstr>
      <vt:lpstr>Reasons</vt:lpstr>
      <vt:lpstr>Upcoming Appointment Display</vt:lpstr>
      <vt:lpstr>Lists</vt:lpstr>
      <vt:lpstr>Course list</vt:lpstr>
      <vt:lpstr>Registrations</vt:lpstr>
      <vt:lpstr>Terms</vt:lpstr>
      <vt:lpstr>Modules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iliana visser</dc:creator>
  <cp:lastModifiedBy>Billy Bennett</cp:lastModifiedBy>
  <cp:revision>78</cp:revision>
  <dcterms:created xsi:type="dcterms:W3CDTF">2021-11-08T16:00:51Z</dcterms:created>
  <dcterms:modified xsi:type="dcterms:W3CDTF">2024-03-29T16:29:35Z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