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5" r:id="rId10"/>
    <p:sldId id="276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0215"/>
    <a:srgbClr val="8D1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532" autoAdjust="0"/>
  </p:normalViewPr>
  <p:slideViewPr>
    <p:cSldViewPr snapToGrid="0">
      <p:cViewPr varScale="1">
        <p:scale>
          <a:sx n="115" d="100"/>
          <a:sy n="115" d="100"/>
        </p:scale>
        <p:origin x="1476" y="102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-189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9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71D7-55AC-46BD-81B3-09AB2F9EFBD8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BD58-3BFF-4EAF-BB8B-AC67FE801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424F-BB59-4F4E-9822-4CA3E770FFD2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CDD-9D6C-4F63-9EC2-64822662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6FCB2E6-13B1-4DDB-82FB-07C0E23B0A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6505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606040"/>
            <a:ext cx="7543800" cy="27432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800">
                <a:solidFill>
                  <a:schemeClr val="tx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5360437"/>
            <a:ext cx="7543800" cy="36576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baseline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1F0EBC-43C2-4BC4-B20D-8569343E633D}"/>
              </a:ext>
            </a:extLst>
          </p:cNvPr>
          <p:cNvSpPr/>
          <p:nvPr userDrawn="1"/>
        </p:nvSpPr>
        <p:spPr>
          <a:xfrm>
            <a:off x="-2504" y="6403451"/>
            <a:ext cx="9146505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623752-102A-438E-ADC6-A2BC88FDD0EF}"/>
              </a:ext>
            </a:extLst>
          </p:cNvPr>
          <p:cNvSpPr txBox="1"/>
          <p:nvPr userDrawn="1"/>
        </p:nvSpPr>
        <p:spPr>
          <a:xfrm>
            <a:off x="2284165" y="6448859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609F2AAA-5D8A-4D3D-8B4D-A045EAC7F8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783778" y="0"/>
            <a:ext cx="34289" cy="641946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94C6F9D-FC5A-498A-B901-481556FEC8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55463" y="1769460"/>
            <a:ext cx="6858003" cy="3319075"/>
          </a:xfrm>
          <a:prstGeom prst="rect">
            <a:avLst/>
          </a:prstGeom>
        </p:spPr>
      </p:pic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CB876029-D515-4B7E-8C33-E0E9003D93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9" t="30505" r="50013"/>
          <a:stretch/>
        </p:blipFill>
        <p:spPr>
          <a:xfrm>
            <a:off x="0" y="1325880"/>
            <a:ext cx="5143500" cy="4237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61021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1357194"/>
            <a:ext cx="5143500" cy="4206240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B0AB30-AE7D-47EB-89F9-4F54E6C4CDBB}"/>
              </a:ext>
            </a:extLst>
          </p:cNvPr>
          <p:cNvSpPr/>
          <p:nvPr userDrawn="1"/>
        </p:nvSpPr>
        <p:spPr>
          <a:xfrm>
            <a:off x="0" y="6399334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57EF9E-69B1-466E-BD71-B44ADB916D02}"/>
              </a:ext>
            </a:extLst>
          </p:cNvPr>
          <p:cNvSpPr txBox="1"/>
          <p:nvPr userDrawn="1"/>
        </p:nvSpPr>
        <p:spPr>
          <a:xfrm>
            <a:off x="2285418" y="6444742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51D57EED-57A5-4DBC-89D0-A420DCAFD53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/>
          <a:lstStyle/>
          <a:p>
            <a:fld id="{C9872EE9-AF66-483C-961F-59B9F002993E}" type="datetime1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631769"/>
            <a:ext cx="1028700" cy="53118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631769"/>
            <a:ext cx="5897880" cy="53118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/>
          <a:lstStyle/>
          <a:p>
            <a:fld id="{C7BEAFD5-7FA3-40FB-875B-457FB46B25A4}" type="datetime1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856CF-A2C3-4B88-A8BC-452BADF6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98244-2B77-4D09-9C3D-1A0EEDF6D59D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/>
          <a:lstStyle/>
          <a:p>
            <a:fld id="{C8B93266-8FB4-430B-8AE3-3A53F50E1A0B}" type="datetime1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B71F9-FFFE-4BC0-A214-72A3A26E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4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0F0BC49B-3998-44C0-9D88-5D5C069F72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1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29CC3FA-0A27-4400-B034-DD39E2B4795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B2AEC1-F517-4748-99D4-1C188608040B}"/>
              </a:ext>
            </a:extLst>
          </p:cNvPr>
          <p:cNvSpPr txBox="1"/>
          <p:nvPr userDrawn="1"/>
        </p:nvSpPr>
        <p:spPr>
          <a:xfrm>
            <a:off x="2285418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4594133B-E342-44C7-B5D7-EB0C787004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1909" y="758899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565829"/>
            <a:ext cx="4457700" cy="4114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>
                <a:solidFill>
                  <a:srgbClr val="8D182B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5682346"/>
            <a:ext cx="4457700" cy="41054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 b="1" cap="all" baseline="0"/>
            </a:lvl1pPr>
            <a:lvl2pPr marL="457189" indent="0">
              <a:buNone/>
              <a:defRPr sz="2000"/>
            </a:lvl2pPr>
            <a:lvl3pPr marL="914377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780313" y="0"/>
            <a:ext cx="39240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590BD77-AD8E-4C7B-8932-DBABE03205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-21"/>
          <a:stretch/>
        </p:blipFill>
        <p:spPr>
          <a:xfrm rot="16200000">
            <a:off x="4053734" y="1767731"/>
            <a:ext cx="6857999" cy="332253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64CAA88-498D-45D8-9BC7-9979FD1415A0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2024 Annual Redrock Conference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FCFB8938-2241-4569-8291-631FFA9E879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1550" y="6419462"/>
            <a:ext cx="3886200" cy="4385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/>
          <a:lstStyle/>
          <a:p>
            <a:fld id="{C9EA1F43-559A-4B47-A959-EFB6142CA3A9}" type="datetime1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1220FC6-88A2-4EEE-991B-2F110AF12BF6}"/>
              </a:ext>
            </a:extLst>
          </p:cNvPr>
          <p:cNvSpPr/>
          <p:nvPr userDrawn="1"/>
        </p:nvSpPr>
        <p:spPr>
          <a:xfrm>
            <a:off x="2504" y="6405709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E0E989-A902-4F7D-BA2A-FA111A97C9B3}"/>
              </a:ext>
            </a:extLst>
          </p:cNvPr>
          <p:cNvSpPr txBox="1"/>
          <p:nvPr userDrawn="1"/>
        </p:nvSpPr>
        <p:spPr>
          <a:xfrm>
            <a:off x="2342566" y="6451117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258140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1E24CFC4-405A-467D-9E08-5C4DFC7F3C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EC7611E-B2FF-465A-8615-50CBE22E862F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5721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864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97B8FA-C7AA-421D-AF26-F166BBAB36A8}"/>
              </a:ext>
            </a:extLst>
          </p:cNvPr>
          <p:cNvSpPr txBox="1"/>
          <p:nvPr userDrawn="1"/>
        </p:nvSpPr>
        <p:spPr>
          <a:xfrm>
            <a:off x="2339139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FD541279-8A3B-417F-B843-F755CAAF39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EBB8236-4E86-4536-B303-53C7F60B64D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6F40C0-994F-49A0-A51F-15027EC1DE1E}"/>
              </a:ext>
            </a:extLst>
          </p:cNvPr>
          <p:cNvSpPr txBox="1"/>
          <p:nvPr userDrawn="1"/>
        </p:nvSpPr>
        <p:spPr>
          <a:xfrm>
            <a:off x="2282913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A8BDA1-2913-451D-A921-1354C1504763}"/>
              </a:ext>
            </a:extLst>
          </p:cNvPr>
          <p:cNvSpPr/>
          <p:nvPr userDrawn="1"/>
        </p:nvSpPr>
        <p:spPr>
          <a:xfrm>
            <a:off x="0" y="6428290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A0B3F-7E55-46D7-98A7-9074B9F11702}"/>
              </a:ext>
            </a:extLst>
          </p:cNvPr>
          <p:cNvSpPr txBox="1"/>
          <p:nvPr userDrawn="1"/>
        </p:nvSpPr>
        <p:spPr>
          <a:xfrm>
            <a:off x="2285418" y="6473698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50F0E072-D666-4E14-808F-835AC581E6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BBF16F1B-6D74-4B8E-A030-6A5F72631C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97448" y="1727472"/>
            <a:ext cx="6774030" cy="331907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ABE2AC4-3A1F-4C1F-B13B-47350FC056EB}"/>
              </a:ext>
            </a:extLst>
          </p:cNvPr>
          <p:cNvSpPr/>
          <p:nvPr userDrawn="1"/>
        </p:nvSpPr>
        <p:spPr>
          <a:xfrm>
            <a:off x="1" y="6397852"/>
            <a:ext cx="9158114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783777" y="0"/>
            <a:ext cx="41148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1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727" y="685800"/>
            <a:ext cx="459486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41F374-095E-4234-9DE9-5A1F5AEB81DB}"/>
              </a:ext>
            </a:extLst>
          </p:cNvPr>
          <p:cNvSpPr txBox="1"/>
          <p:nvPr userDrawn="1"/>
        </p:nvSpPr>
        <p:spPr>
          <a:xfrm>
            <a:off x="2281919" y="6438838"/>
            <a:ext cx="45801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F7E7DC5E-A4FC-4413-BF35-9C5DFEC8F2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A858A82F-6FAE-4624-8CBA-79CF916EF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2505" y="760330"/>
            <a:ext cx="9144001" cy="60976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AFFE69-30DE-4A76-A6C9-08432CE91D30}"/>
              </a:ext>
            </a:extLst>
          </p:cNvPr>
          <p:cNvSpPr/>
          <p:nvPr userDrawn="1"/>
        </p:nvSpPr>
        <p:spPr>
          <a:xfrm>
            <a:off x="2504" y="6408657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2024 Annual Redrock Conference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46100"/>
            <a:ext cx="7200900" cy="977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72009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8770" y="6419462"/>
            <a:ext cx="523681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C3E64982-22F2-46B9-8578-EBA7D1F32FC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rgbClr val="8D182B"/>
          </a:solidFill>
          <a:effectLst>
            <a:outerShdw blurRad="38100" dist="25400" dir="18900000" algn="b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74313" indent="-228594" algn="l" defTabSz="91437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45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09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4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754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06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38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099" indent="0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10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2737" y="1582309"/>
            <a:ext cx="8126233" cy="3778127"/>
          </a:xfrm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6000" dirty="0">
                <a:solidFill>
                  <a:srgbClr val="610215"/>
                </a:solidFill>
              </a:rPr>
              <a:t>Through the Student’s Lens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431" y="4271866"/>
            <a:ext cx="7543800" cy="365760"/>
          </a:xfrm>
        </p:spPr>
        <p:txBody>
          <a:bodyPr/>
          <a:lstStyle/>
          <a:p>
            <a:pPr algn="ctr"/>
            <a:r>
              <a:rPr lang="en-US" sz="2000" cap="none" spc="300" dirty="0">
                <a:solidFill>
                  <a:srgbClr val="610215"/>
                </a:solidFill>
              </a:rPr>
              <a:t>Navigating </a:t>
            </a:r>
            <a:r>
              <a:rPr lang="en-US" sz="2000" cap="none" spc="300" dirty="0" err="1">
                <a:solidFill>
                  <a:srgbClr val="610215"/>
                </a:solidFill>
              </a:rPr>
              <a:t>TracCloud</a:t>
            </a:r>
            <a:endParaRPr lang="en-US" cap="none" spc="300" dirty="0">
              <a:solidFill>
                <a:srgbClr val="610215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15EA75-A443-5E58-CE4B-E669DA5E11A3}"/>
              </a:ext>
            </a:extLst>
          </p:cNvPr>
          <p:cNvSpPr txBox="1"/>
          <p:nvPr/>
        </p:nvSpPr>
        <p:spPr>
          <a:xfrm>
            <a:off x="3533898" y="4637626"/>
            <a:ext cx="1936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610215"/>
                </a:solidFill>
              </a:rPr>
              <a:t>Erick Martinez</a:t>
            </a:r>
          </a:p>
        </p:txBody>
      </p:sp>
    </p:spTree>
    <p:extLst>
      <p:ext uri="{BB962C8B-B14F-4D97-AF65-F5344CB8AC3E}">
        <p14:creationId xmlns:p14="http://schemas.microsoft.com/office/powerpoint/2010/main" val="3532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160" y="697119"/>
            <a:ext cx="5121679" cy="641350"/>
          </a:xfrm>
        </p:spPr>
        <p:txBody>
          <a:bodyPr/>
          <a:lstStyle/>
          <a:p>
            <a:pPr algn="ctr"/>
            <a:r>
              <a:rPr lang="en-US" dirty="0"/>
              <a:t>Surveys/ Documents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A64AD5-4CAB-5BEB-13E8-D8B2010A3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9110" y="1508125"/>
            <a:ext cx="1846465" cy="6413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Surveys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FA6C9F-B16A-722B-7E0B-9AA61588D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99782" y="2149475"/>
            <a:ext cx="3545586" cy="2198189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Students can access pending surveys from their Dashboard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7CB8077-CEE1-2E63-8F0F-404CB5ED03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38383" y="1508125"/>
            <a:ext cx="2194456" cy="6413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Documents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9814A80-E27E-0559-293D-E007723C3A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1999" y="2052443"/>
            <a:ext cx="3545586" cy="2198189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Students must have access to documents and widget enabled</a:t>
            </a:r>
          </a:p>
          <a:p>
            <a:r>
              <a:rPr lang="en-US" dirty="0">
                <a:solidFill>
                  <a:schemeClr val="tx2"/>
                </a:solidFill>
              </a:rPr>
              <a:t>Allow Students to view and upload documents within their own Dashboard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8F2850-1A08-8E95-D631-776AE81718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61" y="4250632"/>
            <a:ext cx="4109838" cy="1819579"/>
          </a:xfrm>
          <a:prstGeom prst="rect">
            <a:avLst/>
          </a:prstGeom>
          <a:ln w="3175">
            <a:solidFill>
              <a:schemeClr val="tx2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6107F0B-7648-6762-0AD1-5DCABC7B5A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251" y="4251481"/>
            <a:ext cx="2794021" cy="1819579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392644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E4B95-775A-A978-6B19-D2F8C5EA9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581" y="914400"/>
            <a:ext cx="3982835" cy="701041"/>
          </a:xfrm>
        </p:spPr>
        <p:txBody>
          <a:bodyPr/>
          <a:lstStyle/>
          <a:p>
            <a:pPr algn="ctr"/>
            <a:r>
              <a:rPr lang="en-US" dirty="0"/>
              <a:t>Related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3AD4C-2342-4EB4-15BC-E4B86ACA0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595" y="2236123"/>
            <a:ext cx="3238810" cy="2385753"/>
          </a:xfrm>
        </p:spPr>
        <p:txBody>
          <a:bodyPr/>
          <a:lstStyle/>
          <a:p>
            <a:r>
              <a:rPr lang="en-US" dirty="0"/>
              <a:t>Success Plans- Aidan</a:t>
            </a:r>
          </a:p>
        </p:txBody>
      </p:sp>
    </p:spTree>
    <p:extLst>
      <p:ext uri="{BB962C8B-B14F-4D97-AF65-F5344CB8AC3E}">
        <p14:creationId xmlns:p14="http://schemas.microsoft.com/office/powerpoint/2010/main" val="908817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7611" y="672935"/>
            <a:ext cx="5188181" cy="977900"/>
          </a:xfrm>
        </p:spPr>
        <p:txBody>
          <a:bodyPr/>
          <a:lstStyle/>
          <a:p>
            <a:pPr algn="ctr"/>
            <a:r>
              <a:rPr lang="en-US" dirty="0"/>
              <a:t>Student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5" y="2070265"/>
            <a:ext cx="3914355" cy="391252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Welcome Message on Student Dashboard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Upcoming Appointments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Booking an Appointment &amp; Asynchronous communications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Past Visits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Confirm Bio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101F8E-895F-6525-A3E5-68D4F2747D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702" y="2070265"/>
            <a:ext cx="4370487" cy="3507575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4246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624" y="816626"/>
            <a:ext cx="4157403" cy="651163"/>
          </a:xfrm>
        </p:spPr>
        <p:txBody>
          <a:bodyPr/>
          <a:lstStyle/>
          <a:p>
            <a:pPr algn="ctr"/>
            <a:r>
              <a:rPr lang="en-US" dirty="0"/>
              <a:t>Welcome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3AB6B-282C-36F4-82A6-79728DBA2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987" y="2118163"/>
            <a:ext cx="3600450" cy="4114800"/>
          </a:xfrm>
        </p:spPr>
        <p:txBody>
          <a:bodyPr/>
          <a:lstStyle/>
          <a:p>
            <a:r>
              <a:rPr lang="en-US" dirty="0"/>
              <a:t>Provide student appointment booking instructions</a:t>
            </a:r>
          </a:p>
          <a:p>
            <a:r>
              <a:rPr lang="en-US" dirty="0"/>
              <a:t>Twig &amp; HTML supported messages for the Dashboard</a:t>
            </a:r>
          </a:p>
          <a:p>
            <a:r>
              <a:rPr lang="en-US" dirty="0"/>
              <a:t>You can embed images and videos, or redirect students to instructional videos</a:t>
            </a:r>
          </a:p>
        </p:txBody>
      </p:sp>
      <p:pic>
        <p:nvPicPr>
          <p:cNvPr id="6" name="Content Placeholder 7">
            <a:extLst>
              <a:ext uri="{FF2B5EF4-FFF2-40B4-BE49-F238E27FC236}">
                <a16:creationId xmlns:a16="http://schemas.microsoft.com/office/drawing/2014/main" id="{517F2D55-AF50-D742-EA26-39685A3DB8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784061"/>
            <a:ext cx="3507972" cy="4117975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57992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279" y="701666"/>
            <a:ext cx="4581352" cy="977900"/>
          </a:xfrm>
        </p:spPr>
        <p:txBody>
          <a:bodyPr/>
          <a:lstStyle/>
          <a:p>
            <a:pPr algn="ctr"/>
            <a:r>
              <a:rPr lang="en-US" dirty="0"/>
              <a:t>Availability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45" y="2172162"/>
            <a:ext cx="3799955" cy="4114800"/>
          </a:xfrm>
        </p:spPr>
        <p:txBody>
          <a:bodyPr/>
          <a:lstStyle/>
          <a:p>
            <a:r>
              <a:rPr lang="en-US" dirty="0"/>
              <a:t>Search Availability Widget</a:t>
            </a:r>
          </a:p>
          <a:p>
            <a:r>
              <a:rPr lang="en-US" dirty="0"/>
              <a:t>What details are shared with students when they are searching for an availability?</a:t>
            </a:r>
          </a:p>
          <a:p>
            <a:r>
              <a:rPr lang="en-US" dirty="0"/>
              <a:t>Search Availability Badges and Profile Name/Badge</a:t>
            </a:r>
          </a:p>
          <a:p>
            <a:r>
              <a:rPr lang="en-US" dirty="0"/>
              <a:t>Appointment Display on Student Dashboard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Content Placeholder 11">
            <a:extLst>
              <a:ext uri="{FF2B5EF4-FFF2-40B4-BE49-F238E27FC236}">
                <a16:creationId xmlns:a16="http://schemas.microsoft.com/office/drawing/2014/main" id="{12312E30-3FAD-6CBD-FF56-46CA38E3D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182" y="2240766"/>
            <a:ext cx="3800527" cy="3091361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55730298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222" y="771283"/>
            <a:ext cx="5171555" cy="977900"/>
          </a:xfrm>
        </p:spPr>
        <p:txBody>
          <a:bodyPr/>
          <a:lstStyle/>
          <a:p>
            <a:pPr algn="ctr"/>
            <a:r>
              <a:rPr lang="en-US" dirty="0"/>
              <a:t>Appointment Display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1658" y="1948316"/>
            <a:ext cx="7540682" cy="2188837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Students are able to view their appointments on their dashboard.</a:t>
            </a:r>
          </a:p>
          <a:p>
            <a:r>
              <a:rPr lang="en-US" dirty="0">
                <a:solidFill>
                  <a:schemeClr val="tx2"/>
                </a:solidFill>
              </a:rPr>
              <a:t>The format and content of these appointments and their details can be customized in your profile settings, ensuring you can present the information needed in a visually pleasing manner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4D08F9A-7760-91EE-239E-876284380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486" y="4041359"/>
            <a:ext cx="4905028" cy="2286732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181435729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513" y="847897"/>
            <a:ext cx="6750974" cy="6511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Asynchronous Appointments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628B21B-6697-BBDE-BA6B-072012348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597" y="1712422"/>
            <a:ext cx="4157403" cy="4114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Student Dashboard’s Asynchronous Communication Widget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“Messages” displays the ongoing text chat between the student and the consultant, including a log of document uploads and deletions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When is the Asynchronous Appointment concluded?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46CD03-2FBE-ADF8-2E56-85F2002A7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945353"/>
            <a:ext cx="4513812" cy="3648937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963179634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3438" y="786850"/>
            <a:ext cx="3168188" cy="634538"/>
          </a:xfrm>
        </p:spPr>
        <p:txBody>
          <a:bodyPr/>
          <a:lstStyle/>
          <a:p>
            <a:pPr algn="ctr"/>
            <a:r>
              <a:rPr lang="en-US" dirty="0"/>
              <a:t>Center Visits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5A3661D-E90C-3707-47D6-016AD4634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7438" y="2068429"/>
            <a:ext cx="3870094" cy="32939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Provides Students with information regarding their previous Visits directly on their Dashboard.</a:t>
            </a:r>
          </a:p>
          <a:p>
            <a:r>
              <a:rPr lang="en-US" dirty="0">
                <a:solidFill>
                  <a:schemeClr val="tx2"/>
                </a:solidFill>
              </a:rPr>
              <a:t>Visits can be filtered based on the selected criteria</a:t>
            </a:r>
          </a:p>
          <a:p>
            <a:r>
              <a:rPr lang="en-US" dirty="0">
                <a:solidFill>
                  <a:schemeClr val="tx2"/>
                </a:solidFill>
              </a:rPr>
              <a:t>Students have the option to print their Visit Summary information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A3DBC5-C5FB-D38E-DF21-36FCFAC2FB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068429"/>
            <a:ext cx="4424451" cy="3435244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14670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353" y="789709"/>
            <a:ext cx="4739294" cy="609600"/>
          </a:xfrm>
        </p:spPr>
        <p:txBody>
          <a:bodyPr/>
          <a:lstStyle/>
          <a:p>
            <a:pPr algn="ctr"/>
            <a:r>
              <a:rPr lang="en-US" dirty="0"/>
              <a:t>Student Confirm bio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A0BD91-8D95-1BCE-3ACC-7A570587D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84" y="1524000"/>
            <a:ext cx="8695632" cy="247936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Allows students to manage their own information, what they’re allowed to view and edit is at your discretion.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Helps ensure that users’ profiles contain the most current information, even if the information doesn’t match the data in your import file.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Students have the option to edit their bio at their convenience using a widget on their dashboard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909658-FB6A-66A5-E0F6-F459190B0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71" y="4003368"/>
            <a:ext cx="7157258" cy="2258886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94004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370" y="788552"/>
            <a:ext cx="3484072" cy="676102"/>
          </a:xfrm>
        </p:spPr>
        <p:txBody>
          <a:bodyPr/>
          <a:lstStyle/>
          <a:p>
            <a:pPr algn="ctr"/>
            <a:r>
              <a:rPr lang="en-US" dirty="0"/>
              <a:t>Success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756" y="2211185"/>
            <a:ext cx="4273781" cy="2743992"/>
          </a:xfrm>
        </p:spPr>
        <p:txBody>
          <a:bodyPr/>
          <a:lstStyle/>
          <a:p>
            <a:r>
              <a:rPr lang="en-US" dirty="0"/>
              <a:t>Students who are assigned a success plan can be shown information on their dashboard</a:t>
            </a:r>
          </a:p>
          <a:p>
            <a:r>
              <a:rPr lang="en-US" dirty="0"/>
              <a:t>Information and formatting can be customized using Twig and HTML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1546959" y="4872561"/>
            <a:ext cx="5719156" cy="487449"/>
          </a:xfrm>
        </p:spPr>
        <p:txBody>
          <a:bodyPr/>
          <a:lstStyle/>
          <a:p>
            <a:pPr marL="45719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Requires the Success Plans </a:t>
            </a:r>
            <a:r>
              <a:rPr lang="en-US" dirty="0" err="1">
                <a:solidFill>
                  <a:schemeClr val="tx2"/>
                </a:solidFill>
              </a:rPr>
              <a:t>TracCloud</a:t>
            </a:r>
            <a:r>
              <a:rPr lang="en-US" dirty="0">
                <a:solidFill>
                  <a:schemeClr val="tx2"/>
                </a:solidFill>
              </a:rPr>
              <a:t> Module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73FECD9-10EB-2ECB-B612-95FC5C23A3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463" y="2209352"/>
            <a:ext cx="4273781" cy="1722082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59345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ed Line Business 16x9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red line presentation (widescreen).potx" id="{8018D45A-0B59-4186-B046-1FF8092889B6}" vid="{86C2525B-C90B-4FD6-8D61-5E85FA833A06}"/>
    </a:ext>
  </a:extLst>
</a:theme>
</file>

<file path=ppt/theme/theme2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red line presentation (widescreen)</Template>
  <TotalTime>8448</TotalTime>
  <Words>336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Cambria</vt:lpstr>
      <vt:lpstr>Red Line Business 16x9</vt:lpstr>
      <vt:lpstr>Through the Student’s Lens </vt:lpstr>
      <vt:lpstr>Student perspective</vt:lpstr>
      <vt:lpstr>Welcome Message</vt:lpstr>
      <vt:lpstr>Availability Search</vt:lpstr>
      <vt:lpstr>Appointment Display</vt:lpstr>
      <vt:lpstr>Asynchronous Appointments</vt:lpstr>
      <vt:lpstr>Center Visits</vt:lpstr>
      <vt:lpstr>Student Confirm bio</vt:lpstr>
      <vt:lpstr>Success Plans</vt:lpstr>
      <vt:lpstr>Surveys/ Documents</vt:lpstr>
      <vt:lpstr>Related Sessions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iliana visser</dc:creator>
  <cp:lastModifiedBy>Erick S. Martinez</cp:lastModifiedBy>
  <cp:revision>36</cp:revision>
  <dcterms:created xsi:type="dcterms:W3CDTF">2021-11-08T16:00:51Z</dcterms:created>
  <dcterms:modified xsi:type="dcterms:W3CDTF">2024-03-29T17:50:00Z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