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9"/>
  </p:notesMasterIdLst>
  <p:handoutMasterIdLst>
    <p:handoutMasterId r:id="rId10"/>
  </p:handoutMasterIdLst>
  <p:sldIdLst>
    <p:sldId id="277" r:id="rId2"/>
    <p:sldId id="271" r:id="rId3"/>
    <p:sldId id="279" r:id="rId4"/>
    <p:sldId id="281" r:id="rId5"/>
    <p:sldId id="280" r:id="rId6"/>
    <p:sldId id="278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idan Murray" initials="AM" lastIdx="1" clrIdx="0">
    <p:extLst>
      <p:ext uri="{19B8F6BF-5375-455C-9EA6-DF929625EA0E}">
        <p15:presenceInfo xmlns:p15="http://schemas.microsoft.com/office/powerpoint/2012/main" userId="S-1-5-21-3055348637-1452850636-1318109569-96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0215"/>
    <a:srgbClr val="8D1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14" autoAdjust="0"/>
  </p:normalViewPr>
  <p:slideViewPr>
    <p:cSldViewPr snapToGrid="0">
      <p:cViewPr varScale="1">
        <p:scale>
          <a:sx n="120" d="100"/>
          <a:sy n="120" d="100"/>
        </p:scale>
        <p:origin x="1170" y="84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9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71D7-55AC-46BD-81B3-09AB2F9EFBD8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BD58-3BFF-4EAF-BB8B-AC67FE801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424F-BB59-4F4E-9822-4CA3E770FFD2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CDD-9D6C-4F63-9EC2-64822662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6FCB2E6-13B1-4DDB-82FB-07C0E23B0A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6505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606040"/>
            <a:ext cx="7543800" cy="27432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800">
                <a:solidFill>
                  <a:schemeClr val="tx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5360437"/>
            <a:ext cx="7543800" cy="36576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baseline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1F0EBC-43C2-4BC4-B20D-8569343E633D}"/>
              </a:ext>
            </a:extLst>
          </p:cNvPr>
          <p:cNvSpPr/>
          <p:nvPr userDrawn="1"/>
        </p:nvSpPr>
        <p:spPr>
          <a:xfrm>
            <a:off x="-2504" y="6403451"/>
            <a:ext cx="9146505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623752-102A-438E-ADC6-A2BC88FDD0EF}"/>
              </a:ext>
            </a:extLst>
          </p:cNvPr>
          <p:cNvSpPr txBox="1"/>
          <p:nvPr userDrawn="1"/>
        </p:nvSpPr>
        <p:spPr>
          <a:xfrm>
            <a:off x="2284165" y="6448859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2EC44B-2118-CC75-3F48-1A08998088F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6" y="171664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9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783778" y="0"/>
            <a:ext cx="34289" cy="641946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94C6F9D-FC5A-498A-B901-481556FEC8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55463" y="1769460"/>
            <a:ext cx="6858003" cy="3319075"/>
          </a:xfrm>
          <a:prstGeom prst="rect">
            <a:avLst/>
          </a:prstGeom>
        </p:spPr>
      </p:pic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CB876029-D515-4B7E-8C33-E0E9003D93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9" t="30505" r="50013"/>
          <a:stretch/>
        </p:blipFill>
        <p:spPr>
          <a:xfrm>
            <a:off x="0" y="1325880"/>
            <a:ext cx="5143500" cy="4237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61021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1357194"/>
            <a:ext cx="5143500" cy="4206240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B0AB30-AE7D-47EB-89F9-4F54E6C4CDBB}"/>
              </a:ext>
            </a:extLst>
          </p:cNvPr>
          <p:cNvSpPr/>
          <p:nvPr userDrawn="1"/>
        </p:nvSpPr>
        <p:spPr>
          <a:xfrm>
            <a:off x="0" y="6399334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57EF9E-69B1-466E-BD71-B44ADB916D02}"/>
              </a:ext>
            </a:extLst>
          </p:cNvPr>
          <p:cNvSpPr txBox="1"/>
          <p:nvPr userDrawn="1"/>
        </p:nvSpPr>
        <p:spPr>
          <a:xfrm>
            <a:off x="2285418" y="6444742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0B12-F9DE-47EF-A076-CF602073F1B2}" type="datetime1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E0E668-81E3-320F-59AB-209C9EBF9EA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6" y="171664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98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2EE9-AF66-483C-961F-59B9F002993E}" type="datetime1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4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631769"/>
            <a:ext cx="1028700" cy="53118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631769"/>
            <a:ext cx="5897880" cy="53118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FD5-7FA3-40FB-875B-457FB46B25A4}" type="datetime1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4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856CF-A2C3-4B88-A8BC-452BADF6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98244-2B77-4D09-9C3D-1A0EEDF6D5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8B93266-8FB4-430B-8AE3-3A53F50E1A0B}" type="datetime1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B71F9-FFFE-4BC0-A214-72A3A26E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97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856CF-A2C3-4B88-A8BC-452BADF6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98244-2B77-4D09-9C3D-1A0EEDF6D5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8B93266-8FB4-430B-8AE3-3A53F50E1A0B}" type="datetime1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B71F9-FFFE-4BC0-A214-72A3A26E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4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0F0BC49B-3998-44C0-9D88-5D5C069F72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1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29CC3FA-0A27-4400-B034-DD39E2B4795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63E2-E931-4653-BB33-A910E07D11B2}" type="datetime1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B2AEC1-F517-4748-99D4-1C188608040B}"/>
              </a:ext>
            </a:extLst>
          </p:cNvPr>
          <p:cNvSpPr txBox="1"/>
          <p:nvPr userDrawn="1"/>
        </p:nvSpPr>
        <p:spPr>
          <a:xfrm>
            <a:off x="2285418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</p:spTree>
    <p:extLst>
      <p:ext uri="{BB962C8B-B14F-4D97-AF65-F5344CB8AC3E}">
        <p14:creationId xmlns:p14="http://schemas.microsoft.com/office/powerpoint/2010/main" val="349900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4594133B-E342-44C7-B5D7-EB0C787004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1909" y="758899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565829"/>
            <a:ext cx="4457700" cy="4114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>
                <a:solidFill>
                  <a:srgbClr val="8D182B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5682346"/>
            <a:ext cx="4457700" cy="41054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 b="1" cap="all" baseline="0"/>
            </a:lvl1pPr>
            <a:lvl2pPr marL="457189" indent="0">
              <a:buNone/>
              <a:defRPr sz="2000"/>
            </a:lvl2pPr>
            <a:lvl3pPr marL="914377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780313" y="0"/>
            <a:ext cx="39240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590BD77-AD8E-4C7B-8932-DBABE03205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-21"/>
          <a:stretch/>
        </p:blipFill>
        <p:spPr>
          <a:xfrm rot="16200000">
            <a:off x="4053734" y="1767731"/>
            <a:ext cx="6857999" cy="332253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64CAA88-498D-45D8-9BC7-9979FD1415A0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2025 Annual TracCloud Conference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3BFF40-A143-3806-DE78-1E1B1848678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6" y="171664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74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1550" y="6419462"/>
            <a:ext cx="3886200" cy="4385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0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1220FC6-88A2-4EEE-991B-2F110AF12BF6}"/>
              </a:ext>
            </a:extLst>
          </p:cNvPr>
          <p:cNvSpPr/>
          <p:nvPr userDrawn="1"/>
        </p:nvSpPr>
        <p:spPr>
          <a:xfrm>
            <a:off x="2504" y="6405709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E0E989-A902-4F7D-BA2A-FA111A97C9B3}"/>
              </a:ext>
            </a:extLst>
          </p:cNvPr>
          <p:cNvSpPr txBox="1"/>
          <p:nvPr userDrawn="1"/>
        </p:nvSpPr>
        <p:spPr>
          <a:xfrm>
            <a:off x="2342566" y="6451117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</p:spTree>
    <p:extLst>
      <p:ext uri="{BB962C8B-B14F-4D97-AF65-F5344CB8AC3E}">
        <p14:creationId xmlns:p14="http://schemas.microsoft.com/office/powerpoint/2010/main" val="10274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1E24CFC4-405A-467D-9E08-5C4DFC7F3C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EC7611E-B2FF-465A-8615-50CBE22E862F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5721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864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AED-24AE-4AC7-940D-F7106D2788A3}" type="datetime1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97B8FA-C7AA-421D-AF26-F166BBAB36A8}"/>
              </a:ext>
            </a:extLst>
          </p:cNvPr>
          <p:cNvSpPr txBox="1"/>
          <p:nvPr userDrawn="1"/>
        </p:nvSpPr>
        <p:spPr>
          <a:xfrm>
            <a:off x="2339139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</p:spTree>
    <p:extLst>
      <p:ext uri="{BB962C8B-B14F-4D97-AF65-F5344CB8AC3E}">
        <p14:creationId xmlns:p14="http://schemas.microsoft.com/office/powerpoint/2010/main" val="371785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FD541279-8A3B-417F-B843-F755CAAF39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EBB8236-4E86-4536-B303-53C7F60B64D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5771-5E10-4A19-AB0E-909293152332}" type="datetime1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6F40C0-994F-49A0-A51F-15027EC1DE1E}"/>
              </a:ext>
            </a:extLst>
          </p:cNvPr>
          <p:cNvSpPr txBox="1"/>
          <p:nvPr userDrawn="1"/>
        </p:nvSpPr>
        <p:spPr>
          <a:xfrm>
            <a:off x="2282913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</p:spTree>
    <p:extLst>
      <p:ext uri="{BB962C8B-B14F-4D97-AF65-F5344CB8AC3E}">
        <p14:creationId xmlns:p14="http://schemas.microsoft.com/office/powerpoint/2010/main" val="190476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A8BDA1-2913-451D-A921-1354C1504763}"/>
              </a:ext>
            </a:extLst>
          </p:cNvPr>
          <p:cNvSpPr/>
          <p:nvPr userDrawn="1"/>
        </p:nvSpPr>
        <p:spPr>
          <a:xfrm>
            <a:off x="0" y="6428290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6FD5-B03F-45D5-A178-114C548C0032}" type="datetime1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A0B3F-7E55-46D7-98A7-9074B9F11702}"/>
              </a:ext>
            </a:extLst>
          </p:cNvPr>
          <p:cNvSpPr txBox="1"/>
          <p:nvPr userDrawn="1"/>
        </p:nvSpPr>
        <p:spPr>
          <a:xfrm>
            <a:off x="2285418" y="6473698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C59724-5F19-F47E-17D8-D8D21406A9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6" y="171664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2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BBF16F1B-6D74-4B8E-A030-6A5F72631C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97448" y="1727472"/>
            <a:ext cx="6774030" cy="331907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ABE2AC4-3A1F-4C1F-B13B-47350FC056EB}"/>
              </a:ext>
            </a:extLst>
          </p:cNvPr>
          <p:cNvSpPr/>
          <p:nvPr userDrawn="1"/>
        </p:nvSpPr>
        <p:spPr>
          <a:xfrm>
            <a:off x="1" y="6397852"/>
            <a:ext cx="9158114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783777" y="0"/>
            <a:ext cx="41148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1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727" y="685800"/>
            <a:ext cx="459486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12C0-B102-441D-AA86-2C80DFA84E68}" type="datetime1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41F374-095E-4234-9DE9-5A1F5AEB81DB}"/>
              </a:ext>
            </a:extLst>
          </p:cNvPr>
          <p:cNvSpPr txBox="1"/>
          <p:nvPr userDrawn="1"/>
        </p:nvSpPr>
        <p:spPr>
          <a:xfrm>
            <a:off x="2281919" y="6438838"/>
            <a:ext cx="45801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F8B60F-267B-AFA5-AF4E-D04F30E72D5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6" y="171664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98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A858A82F-6FAE-4624-8CBA-79CF916EF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2505" y="760330"/>
            <a:ext cx="9144001" cy="60976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AFFE69-30DE-4A76-A6C9-08432CE91D30}"/>
              </a:ext>
            </a:extLst>
          </p:cNvPr>
          <p:cNvSpPr/>
          <p:nvPr userDrawn="1"/>
        </p:nvSpPr>
        <p:spPr>
          <a:xfrm>
            <a:off x="2504" y="6408657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2025 Annual TracCloud Conference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46100"/>
            <a:ext cx="7200900" cy="977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72009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8B93266-8FB4-430B-8AE3-3A53F50E1A0B}" type="datetime1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8770" y="6419462"/>
            <a:ext cx="523681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1D2970-86ED-C62A-75F1-95542766E714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6" y="171664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4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60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rgbClr val="8D182B"/>
          </a:solidFill>
          <a:effectLst>
            <a:outerShdw blurRad="38100" dist="25400" dir="18900000" algn="b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74313" indent="-228594" algn="l" defTabSz="91437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45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09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4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754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06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38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099" indent="0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10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iki.go-redrock.com/index.php/TracCloudGuideProfilePrefsTwig" TargetMode="External"/><Relationship Id="rId4" Type="http://schemas.openxmlformats.org/officeDocument/2006/relationships/hyperlink" Target="https://wiki.go-redrock.com/index.php/TracCloudGuideProfilePrefsTwig#Tag_Lis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go-redrock.com/index.php/TracCloudGuideProfilePrefsEmails#Select_an_email_type_below_to_learn_more.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iki.go-redrock.com/index.php/TracCloudWhatsNew2022-01-06_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go-redrock.com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wiki.go-redrock.com/index.php/TracCloudGuideProfilePrefsTwig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go-redrock.com/index.php/TracCloudGuideGlobalDocs#Uploading_and_Viewing_Documents_in_Appointments" TargetMode="External"/><Relationship Id="rId2" Type="http://schemas.openxmlformats.org/officeDocument/2006/relationships/hyperlink" Target="https://wiki.go-redrock.com/index.php/TracCloudGuideGlobalTemplat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go-redrock.com/index.php/TracCloudGuideGlobalNotifica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9058" y="777666"/>
            <a:ext cx="7285881" cy="2216000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Communicating with users by</a:t>
            </a:r>
            <a:br>
              <a:rPr lang="en-US" sz="5400" dirty="0"/>
            </a:br>
            <a:r>
              <a:rPr lang="en-US" sz="5400" dirty="0"/>
              <a:t>email or text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78AAC63-5824-4756-AD4B-24E0A7A7C702}"/>
              </a:ext>
            </a:extLst>
          </p:cNvPr>
          <p:cNvSpPr txBox="1">
            <a:spLocks/>
          </p:cNvSpPr>
          <p:nvPr/>
        </p:nvSpPr>
        <p:spPr>
          <a:xfrm>
            <a:off x="800100" y="2993666"/>
            <a:ext cx="7543800" cy="791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sz="2000" b="1" kern="1200" cap="all" baseline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Confirmations, cancellations, notifications and more over email and text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912A7A-39D1-56C7-8DBB-F602EE8B0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714" y="3784821"/>
            <a:ext cx="7744571" cy="19978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5826869F-AE3E-A84E-6BEA-F588C93DC321}"/>
              </a:ext>
            </a:extLst>
          </p:cNvPr>
          <p:cNvSpPr txBox="1">
            <a:spLocks/>
          </p:cNvSpPr>
          <p:nvPr/>
        </p:nvSpPr>
        <p:spPr>
          <a:xfrm>
            <a:off x="3921491" y="5855385"/>
            <a:ext cx="1301014" cy="4498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800" b="1" kern="1200" cap="all" baseline="0">
                <a:solidFill>
                  <a:schemeClr val="tx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200" dirty="0"/>
              <a:t>Aidan murray</a:t>
            </a:r>
          </a:p>
        </p:txBody>
      </p:sp>
    </p:spTree>
    <p:extLst>
      <p:ext uri="{BB962C8B-B14F-4D97-AF65-F5344CB8AC3E}">
        <p14:creationId xmlns:p14="http://schemas.microsoft.com/office/powerpoint/2010/main" val="3532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847844"/>
            <a:ext cx="4457700" cy="813980"/>
          </a:xfrm>
        </p:spPr>
        <p:txBody>
          <a:bodyPr/>
          <a:lstStyle/>
          <a:p>
            <a:r>
              <a:rPr lang="en-US" dirty="0"/>
              <a:t>emails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1661825"/>
            <a:ext cx="4457700" cy="437319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2"/>
                </a:solidFill>
              </a:rPr>
              <a:t>Customizing your automated traccloud emails with twig and html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C88E56-ED68-4CEA-9559-1CCD14EDF0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</a:extLst>
          </a:blip>
          <a:srcRect l="8625" t="4867" r="8343" b="7596"/>
          <a:stretch/>
        </p:blipFill>
        <p:spPr>
          <a:xfrm>
            <a:off x="5820355" y="0"/>
            <a:ext cx="3323645" cy="6392850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F71686D8-87F5-4B0D-8305-612942A65F30}"/>
              </a:ext>
            </a:extLst>
          </p:cNvPr>
          <p:cNvSpPr txBox="1">
            <a:spLocks/>
          </p:cNvSpPr>
          <p:nvPr/>
        </p:nvSpPr>
        <p:spPr>
          <a:xfrm>
            <a:off x="800101" y="2274073"/>
            <a:ext cx="4457700" cy="3736082"/>
          </a:xfrm>
          <a:prstGeom prst="rect">
            <a:avLst/>
          </a:prstGeom>
        </p:spPr>
        <p:txBody>
          <a:bodyPr/>
          <a:lstStyle>
            <a:lvl1pPr marL="274313" indent="-228594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45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09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4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754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0306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738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3099" indent="0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2"/>
                </a:solidFill>
              </a:rPr>
              <a:t>Add </a:t>
            </a:r>
            <a:r>
              <a:rPr lang="en-US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Twig Tags </a:t>
            </a:r>
            <a:r>
              <a:rPr lang="en-US" dirty="0">
                <a:solidFill>
                  <a:schemeClr val="tx2"/>
                </a:solidFill>
              </a:rPr>
              <a:t>to dynamically pull information into your email templates.</a:t>
            </a:r>
          </a:p>
          <a:p>
            <a:r>
              <a:rPr lang="en-US" dirty="0">
                <a:solidFill>
                  <a:schemeClr val="tx2"/>
                </a:solidFill>
              </a:rPr>
              <a:t>Use </a:t>
            </a:r>
            <a:r>
              <a:rPr lang="en-US" dirty="0">
                <a:solidFill>
                  <a:schemeClr val="tx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Twig</a:t>
            </a:r>
            <a:r>
              <a:rPr lang="en-US" dirty="0">
                <a:solidFill>
                  <a:schemeClr val="tx2"/>
                </a:solidFill>
              </a:rPr>
              <a:t> to add logic to your emails, making even entire paragraphs change based on appointment/visit context.</a:t>
            </a:r>
          </a:p>
          <a:p>
            <a:r>
              <a:rPr lang="en-US" dirty="0">
                <a:solidFill>
                  <a:schemeClr val="tx2"/>
                </a:solidFill>
              </a:rPr>
              <a:t>Use HTML to stylize the content of emails, changing font sizes, embedding images, and more.</a:t>
            </a:r>
          </a:p>
          <a:p>
            <a:pPr marL="45719" indent="0">
              <a:buFont typeface="Arial" pitchFamily="34" charset="0"/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17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850791"/>
            <a:ext cx="7200900" cy="548639"/>
          </a:xfrm>
        </p:spPr>
        <p:txBody>
          <a:bodyPr>
            <a:normAutofit/>
          </a:bodyPr>
          <a:lstStyle/>
          <a:p>
            <a:r>
              <a:rPr lang="en-US" dirty="0"/>
              <a:t>Profile Email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851" y="1518699"/>
            <a:ext cx="7544297" cy="4735001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Confirmation</a:t>
            </a:r>
            <a:r>
              <a:rPr lang="en-US" dirty="0"/>
              <a:t> – Typically sent the moment an appointment is booked.</a:t>
            </a:r>
          </a:p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Reminder</a:t>
            </a:r>
            <a:r>
              <a:rPr lang="en-US" dirty="0"/>
              <a:t> – Typically sent the day before/morning of an appointment.</a:t>
            </a:r>
          </a:p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Cancellation</a:t>
            </a:r>
            <a:r>
              <a:rPr lang="en-US" dirty="0"/>
              <a:t> – Instantly sent when an appointment is cancelled.</a:t>
            </a:r>
          </a:p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Missed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Appointment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/>
              <a:t>– Sent when an appointment is set as Missed or automatically overnight.</a:t>
            </a:r>
          </a:p>
          <a:p>
            <a:r>
              <a:rPr lang="en-US" b="1" u="sng" dirty="0"/>
              <a:t>Auto Cancellations</a:t>
            </a:r>
            <a:r>
              <a:rPr lang="en-US" dirty="0"/>
              <a:t> – If a student misses/cancels consecutive appointments from a recurring series.</a:t>
            </a:r>
          </a:p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Visit and Visit Duration </a:t>
            </a:r>
            <a:r>
              <a:rPr lang="en-US" dirty="0"/>
              <a:t>– Optional additional emails tied to visits.</a:t>
            </a:r>
          </a:p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Send Visit Notes </a:t>
            </a:r>
            <a:r>
              <a:rPr lang="en-US" dirty="0"/>
              <a:t>– A staff-initiated email that can be sent to any user.</a:t>
            </a:r>
          </a:p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Resource Checkout </a:t>
            </a:r>
            <a:r>
              <a:rPr lang="en-US" dirty="0"/>
              <a:t>– Emails sent to confirm a resource checkout or notify when overdue. </a:t>
            </a:r>
          </a:p>
          <a:p>
            <a:r>
              <a:rPr lang="en-US" b="1" u="sng" dirty="0"/>
              <a:t>Workshop Emails </a:t>
            </a:r>
            <a:r>
              <a:rPr lang="en-US" dirty="0"/>
              <a:t>– Confirmations, cancellations, and reminder emails for workshop enrollment.</a:t>
            </a:r>
          </a:p>
        </p:txBody>
      </p:sp>
    </p:spTree>
    <p:extLst>
      <p:ext uri="{BB962C8B-B14F-4D97-AF65-F5344CB8AC3E}">
        <p14:creationId xmlns:p14="http://schemas.microsoft.com/office/powerpoint/2010/main" val="429097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850900"/>
            <a:ext cx="7200900" cy="930192"/>
          </a:xfrm>
        </p:spPr>
        <p:txBody>
          <a:bodyPr/>
          <a:lstStyle/>
          <a:p>
            <a:r>
              <a:rPr lang="en-US" dirty="0"/>
              <a:t>Textalerts allows you 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979875"/>
            <a:ext cx="7200900" cy="4305632"/>
          </a:xfrm>
        </p:spPr>
        <p:txBody>
          <a:bodyPr/>
          <a:lstStyle/>
          <a:p>
            <a:r>
              <a:rPr lang="en-US" dirty="0"/>
              <a:t>Send appointment confirmations, cancellations, and reminders via text.</a:t>
            </a:r>
          </a:p>
          <a:p>
            <a:r>
              <a:rPr lang="en-US" dirty="0"/>
              <a:t>Send a text to students from their profile or from the log listing for currently logged in students.</a:t>
            </a:r>
          </a:p>
          <a:p>
            <a:r>
              <a:rPr lang="en-US" dirty="0"/>
              <a:t>Give students the ability to opt themselves into/out of SMS alerts via Confirm Bio. </a:t>
            </a:r>
          </a:p>
          <a:p>
            <a:r>
              <a:rPr lang="en-US" dirty="0"/>
              <a:t>Give students the ability to sign themselves up for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drop-in availability reminders.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784905-23DE-3594-9009-7821D912E3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76909"/>
            <a:ext cx="3116813" cy="133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49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49" y="546100"/>
            <a:ext cx="7456833" cy="977900"/>
          </a:xfrm>
        </p:spPr>
        <p:txBody>
          <a:bodyPr/>
          <a:lstStyle/>
          <a:p>
            <a:r>
              <a:rPr lang="en-US" dirty="0"/>
              <a:t>typical html usage in traccloud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you enter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&lt;b&gt;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Hello!</a:t>
            </a:r>
            <a:r>
              <a:rPr lang="en-US" i="1" dirty="0"/>
              <a:t>&lt;/b&gt;</a:t>
            </a:r>
          </a:p>
          <a:p>
            <a:r>
              <a:rPr lang="en-US" i="1" dirty="0"/>
              <a:t>&lt;</a:t>
            </a:r>
            <a:r>
              <a:rPr lang="en-US" i="1" dirty="0" err="1"/>
              <a:t>i</a:t>
            </a:r>
            <a:r>
              <a:rPr lang="en-US" i="1" dirty="0"/>
              <a:t>&gt;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Here’s a link:</a:t>
            </a:r>
            <a:r>
              <a:rPr lang="en-US" i="1" dirty="0"/>
              <a:t>&lt;/</a:t>
            </a:r>
            <a:r>
              <a:rPr lang="en-US" i="1" dirty="0" err="1"/>
              <a:t>i</a:t>
            </a:r>
            <a:r>
              <a:rPr lang="en-US" i="1" dirty="0"/>
              <a:t>&gt;</a:t>
            </a:r>
          </a:p>
          <a:p>
            <a:r>
              <a:rPr lang="en-US" i="1" dirty="0"/>
              <a:t>&lt;a </a:t>
            </a:r>
            <a:r>
              <a:rPr lang="en-US" i="1" dirty="0" err="1"/>
              <a:t>href</a:t>
            </a:r>
            <a:r>
              <a:rPr lang="en-US" i="1" dirty="0"/>
              <a:t>=“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https://www.go-redrock.com</a:t>
            </a:r>
            <a:r>
              <a:rPr lang="en-US" i="1" dirty="0"/>
              <a:t>”&gt;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Clickable link</a:t>
            </a:r>
            <a:r>
              <a:rPr lang="en-US" i="1" dirty="0"/>
              <a:t>&lt;/a&gt;</a:t>
            </a:r>
          </a:p>
          <a:p>
            <a:r>
              <a:rPr lang="en-US" i="1" dirty="0"/>
              <a:t>&lt;</a:t>
            </a:r>
            <a:r>
              <a:rPr lang="en-US" i="1" dirty="0" err="1"/>
              <a:t>img</a:t>
            </a:r>
            <a:r>
              <a:rPr lang="en-US" i="1" dirty="0"/>
              <a:t> </a:t>
            </a:r>
            <a:r>
              <a:rPr lang="en-US" i="1" dirty="0" err="1"/>
              <a:t>src</a:t>
            </a:r>
            <a:r>
              <a:rPr lang="en-US" i="1" dirty="0"/>
              <a:t>=“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https://www.go-redrock.com/wp-content/uploads/2021/07/TutorTrac_icon_burgundy_gradient-01.png</a:t>
            </a:r>
            <a:r>
              <a:rPr lang="en-US" i="1" dirty="0"/>
              <a:t>”&gt;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 it displays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Hello!</a:t>
            </a:r>
          </a:p>
          <a:p>
            <a:r>
              <a:rPr lang="en-US" i="1" dirty="0"/>
              <a:t>Here’s a link:</a:t>
            </a:r>
          </a:p>
          <a:p>
            <a:r>
              <a:rPr lang="en-US" dirty="0">
                <a:hlinkClick r:id="rId2"/>
              </a:rPr>
              <a:t>Clickable link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663BB1-25AA-4AE2-AD77-5D7104B202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809" y="4206876"/>
            <a:ext cx="1705556" cy="17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11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49" y="546100"/>
            <a:ext cx="7456833" cy="977900"/>
          </a:xfrm>
        </p:spPr>
        <p:txBody>
          <a:bodyPr/>
          <a:lstStyle/>
          <a:p>
            <a:r>
              <a:rPr lang="en-US" dirty="0"/>
              <a:t>typical twig usage in traccloud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715" y="1828800"/>
            <a:ext cx="3817421" cy="641350"/>
          </a:xfrm>
        </p:spPr>
        <p:txBody>
          <a:bodyPr/>
          <a:lstStyle/>
          <a:p>
            <a:r>
              <a:rPr lang="en-US" dirty="0"/>
              <a:t>What you enter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715" y="2470151"/>
            <a:ext cx="3817421" cy="2396047"/>
          </a:xfrm>
        </p:spPr>
        <p:txBody>
          <a:bodyPr/>
          <a:lstStyle/>
          <a:p>
            <a:r>
              <a:rPr lang="en-US" dirty="0"/>
              <a:t>Hi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{{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Student.First_Name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}}</a:t>
            </a:r>
            <a:r>
              <a:rPr lang="en-US" dirty="0">
                <a:solidFill>
                  <a:schemeClr val="tx2"/>
                </a:solidFill>
              </a:rPr>
              <a:t>!</a:t>
            </a:r>
          </a:p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{% if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Appointment.Online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 = “Online” %}</a:t>
            </a:r>
            <a:br>
              <a:rPr lang="en-US" dirty="0"/>
            </a:br>
            <a:r>
              <a:rPr lang="en-US" dirty="0"/>
              <a:t>This appointment is online!</a:t>
            </a:r>
            <a:br>
              <a:rPr lang="en-US" dirty="0"/>
            </a:b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{% else %}</a:t>
            </a:r>
            <a:br>
              <a:rPr lang="en-US" dirty="0"/>
            </a:br>
            <a:r>
              <a:rPr lang="en-US" dirty="0"/>
              <a:t>This appointment is in-person!</a:t>
            </a:r>
            <a:br>
              <a:rPr lang="en-US" dirty="0"/>
            </a:b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{% endif %}</a:t>
            </a:r>
          </a:p>
          <a:p>
            <a:endParaRPr lang="en-US" dirty="0"/>
          </a:p>
          <a:p>
            <a:pPr marL="45719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 it displays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864" y="2470151"/>
            <a:ext cx="3545586" cy="2396047"/>
          </a:xfrm>
        </p:spPr>
        <p:txBody>
          <a:bodyPr/>
          <a:lstStyle/>
          <a:p>
            <a:r>
              <a:rPr lang="en-US" dirty="0"/>
              <a:t>Hi Alex!</a:t>
            </a:r>
          </a:p>
          <a:p>
            <a:r>
              <a:rPr lang="en-US" dirty="0"/>
              <a:t>This appointment is online!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480A4B-339A-4A12-A5ED-ECBE1422D687}"/>
              </a:ext>
            </a:extLst>
          </p:cNvPr>
          <p:cNvSpPr txBox="1"/>
          <p:nvPr/>
        </p:nvSpPr>
        <p:spPr>
          <a:xfrm>
            <a:off x="971549" y="5166018"/>
            <a:ext cx="7199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 list of tags and more can be found on our wiki.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wiki.go-redrock.com/index.php/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TracCloudGuideProfilePrefsTwig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53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1304015"/>
            <a:ext cx="7200900" cy="628152"/>
          </a:xfrm>
        </p:spPr>
        <p:txBody>
          <a:bodyPr>
            <a:normAutofit/>
          </a:bodyPr>
          <a:lstStyle/>
          <a:p>
            <a:r>
              <a:rPr lang="en-US" dirty="0"/>
              <a:t>Other trac system emails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2099145"/>
            <a:ext cx="7200900" cy="4043238"/>
          </a:xfrm>
        </p:spPr>
        <p:txBody>
          <a:bodyPr>
            <a:normAutofit/>
          </a:bodyPr>
          <a:lstStyle/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 Templates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/>
              <a:t>– Save pre-written emails that you can send later, including file attachments.</a:t>
            </a:r>
          </a:p>
          <a:p>
            <a:r>
              <a:rPr lang="en-US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Document Emails </a:t>
            </a:r>
            <a:r>
              <a:rPr lang="en-US" dirty="0"/>
              <a:t>– Emails can be automatically sent to students and/or consultants when a document is uploaded to an appointment.</a:t>
            </a:r>
            <a:endParaRPr lang="en-US" b="1" dirty="0"/>
          </a:p>
          <a:p>
            <a:r>
              <a:rPr lang="en-US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Notifications</a:t>
            </a:r>
            <a:r>
              <a:rPr lang="en-US" dirty="0"/>
              <a:t> – Allow your staff to send a notification to a student, which can be in the format of an email or a pop-up on the student’s dashboard.</a:t>
            </a:r>
          </a:p>
          <a:p>
            <a:r>
              <a:rPr lang="en-US" b="1" u="sng" dirty="0"/>
              <a:t>Faculty Emails from Student Listing </a:t>
            </a:r>
            <a:r>
              <a:rPr lang="en-US" dirty="0"/>
              <a:t>– Search for students, and send an email to faculty of their registrations.</a:t>
            </a:r>
          </a:p>
        </p:txBody>
      </p:sp>
    </p:spTree>
    <p:extLst>
      <p:ext uri="{BB962C8B-B14F-4D97-AF65-F5344CB8AC3E}">
        <p14:creationId xmlns:p14="http://schemas.microsoft.com/office/powerpoint/2010/main" val="151425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Red Line Business 16x9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red line presentation (widescreen).potx" id="{8018D45A-0B59-4186-B046-1FF8092889B6}" vid="{86C2525B-C90B-4FD6-8D61-5E85FA833A06}"/>
    </a:ext>
  </a:extLst>
</a:theme>
</file>

<file path=ppt/theme/theme2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526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Cambria</vt:lpstr>
      <vt:lpstr>1_Red Line Business 16x9</vt:lpstr>
      <vt:lpstr>Communicating with users by email or text</vt:lpstr>
      <vt:lpstr>emails</vt:lpstr>
      <vt:lpstr>Profile Email types</vt:lpstr>
      <vt:lpstr>Textalerts allows you to:</vt:lpstr>
      <vt:lpstr>typical html usage in traccloud</vt:lpstr>
      <vt:lpstr>typical twig usage in traccloud</vt:lpstr>
      <vt:lpstr>Other trac system emails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iliana visser</dc:creator>
  <cp:lastModifiedBy>Aidan Murray</cp:lastModifiedBy>
  <cp:revision>92</cp:revision>
  <dcterms:created xsi:type="dcterms:W3CDTF">2021-11-08T16:00:51Z</dcterms:created>
  <dcterms:modified xsi:type="dcterms:W3CDTF">2024-11-27T20:39:07Z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