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67" r:id="rId3"/>
    <p:sldId id="282" r:id="rId4"/>
    <p:sldId id="278" r:id="rId5"/>
    <p:sldId id="279" r:id="rId6"/>
    <p:sldId id="280" r:id="rId7"/>
    <p:sldId id="281" r:id="rId8"/>
    <p:sldId id="286" r:id="rId9"/>
    <p:sldId id="287" r:id="rId10"/>
    <p:sldId id="284" r:id="rId11"/>
    <p:sldId id="285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82B"/>
    <a:srgbClr val="610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20" d="100"/>
          <a:sy n="120" d="100"/>
        </p:scale>
        <p:origin x="1326" y="84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09F2AAA-5D8A-4D3D-8B4D-A045EAC7F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51D57EED-57A5-4DBC-89D0-A420DCAFD5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2024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2023 Annual Redrock Conference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CFB8938-2241-4569-8291-631FFA9E87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0F0E072-D666-4E14-808F-835AC581E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2023 Annual Redrock Conference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7E7DC5E-A4FC-4413-BF35-9C5DFEC8F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2023 Annual Redrock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E64982-22F2-46B9-8578-EBA7D1F32F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" y="81043"/>
            <a:ext cx="2602480" cy="5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eb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-582433"/>
            <a:ext cx="7543800" cy="2743200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838" y="2160767"/>
            <a:ext cx="6642322" cy="5076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D182B"/>
                </a:solidFill>
              </a:rPr>
              <a:t>How to manage and set up your lending library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3B9313-111D-2677-2274-68A8394BE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423" y="2616682"/>
            <a:ext cx="4955153" cy="3303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A6D3F9-E6D4-F2D5-493B-BB511ED64E5A}"/>
              </a:ext>
            </a:extLst>
          </p:cNvPr>
          <p:cNvSpPr txBox="1">
            <a:spLocks/>
          </p:cNvSpPr>
          <p:nvPr/>
        </p:nvSpPr>
        <p:spPr>
          <a:xfrm>
            <a:off x="3850419" y="6011185"/>
            <a:ext cx="1443162" cy="404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8D182B"/>
                </a:solidFill>
              </a:rPr>
              <a:t>Bill Bennett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Logging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2449003"/>
            <a:ext cx="5604179" cy="4114800"/>
          </a:xfrm>
        </p:spPr>
        <p:txBody>
          <a:bodyPr/>
          <a:lstStyle/>
          <a:p>
            <a:pPr marL="45719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an item by keywords to get a filtered list of resource options that are available to check out.</a:t>
            </a:r>
          </a:p>
          <a:p>
            <a:pPr marL="45719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Using a student ID, identify the student that is checking out or reserving a resource.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item has collateral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student may need to leave their Student ID Card to check out an item, which they will get back upon returning the item</a:t>
            </a:r>
            <a:r>
              <a:rPr lang="en-US" sz="2000" dirty="0"/>
              <a:t>.</a:t>
            </a:r>
          </a:p>
          <a:p>
            <a:pPr marL="45719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Items can now to checked out to staff members!</a:t>
            </a:r>
            <a:endParaRPr lang="en-US" sz="2000" dirty="0"/>
          </a:p>
          <a:p>
            <a:pPr marL="45719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1" y="2480807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259923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01" y="4027336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8AA06-A462-DE0A-7D59-EF3C917C0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999" y="4890342"/>
            <a:ext cx="2090927" cy="1334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C1D02-70CA-38EE-CC0C-FA67810692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9" b="915"/>
          <a:stretch/>
        </p:blipFill>
        <p:spPr>
          <a:xfrm>
            <a:off x="6738999" y="1812898"/>
            <a:ext cx="2085079" cy="2879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AB1B4B-45E6-F7DD-B303-FC9177F90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5134846"/>
            <a:ext cx="322028" cy="3220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E5667A-FD5C-56A1-EE05-0A3326C860E3}"/>
              </a:ext>
            </a:extLst>
          </p:cNvPr>
          <p:cNvSpPr txBox="1"/>
          <p:nvPr/>
        </p:nvSpPr>
        <p:spPr>
          <a:xfrm>
            <a:off x="1293578" y="19701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Log Resource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8D85EC-2F2F-90B4-B128-C64640405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2" y="2005660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Resource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98" y="3895294"/>
            <a:ext cx="8637602" cy="4114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report shows the students and staff who have checked out a particular resource, the checkout date and time, as well as total hours. This can either be run on overall Utilization, or specifically on Past Due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9" y="3950844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154013-E251-FA51-2ABF-99E95A53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2" y="2006053"/>
            <a:ext cx="6193839" cy="1643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E9226-5331-C0AE-7C86-E363D51AB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584" y="1869618"/>
            <a:ext cx="2636763" cy="187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5B39F5-EAFC-EA46-7D2F-D051D56D08EE}"/>
              </a:ext>
            </a:extLst>
          </p:cNvPr>
          <p:cNvSpPr txBox="1"/>
          <p:nvPr/>
        </p:nvSpPr>
        <p:spPr>
          <a:xfrm>
            <a:off x="5461657" y="5395212"/>
            <a:ext cx="2710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 has the option for CSV export (Raw data) or with grouping totals.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196974-A1E5-7D8F-86C4-BB76C1AA0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53" y="5270131"/>
            <a:ext cx="4689778" cy="1004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50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B3C43-02F3-0AAB-5755-040EC912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8EEF1E-A10A-5E87-BCEB-5BD9050EA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" y="2649794"/>
            <a:ext cx="7835265" cy="1558411"/>
          </a:xfrm>
        </p:spPr>
        <p:txBody>
          <a:bodyPr>
            <a:normAutofit fontScale="70000" lnSpcReduction="20000"/>
          </a:bodyPr>
          <a:lstStyle/>
          <a:p>
            <a:pPr marL="45719" indent="0" algn="ctr">
              <a:buNone/>
            </a:pPr>
            <a:r>
              <a:rPr lang="en-US" sz="6000" b="1" i="0" dirty="0">
                <a:solidFill>
                  <a:srgbClr val="8D182B"/>
                </a:solidFill>
                <a:effectLst/>
                <a:latin typeface="+mj-lt"/>
              </a:rPr>
              <a:t>10% off new modules and/or profiles if purchased before 5/15/2024</a:t>
            </a:r>
            <a:endParaRPr lang="en-US" sz="6000" b="1" dirty="0">
              <a:solidFill>
                <a:srgbClr val="8D182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54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What’s a Resource?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1828800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Resources are items that can be checked in/out of your profile or system.</a:t>
            </a:r>
          </a:p>
          <a:p>
            <a:pPr marL="45719" indent="0">
              <a:buNone/>
            </a:pPr>
            <a:r>
              <a:rPr lang="en-US" dirty="0"/>
              <a:t>Resources could be materials such as textbooks, calculators, laptops, or anything else of value that you may lend out to students.</a:t>
            </a:r>
          </a:p>
          <a:p>
            <a:pPr marL="45719" indent="0">
              <a:buNone/>
            </a:pPr>
            <a:r>
              <a:rPr lang="en-US" dirty="0"/>
              <a:t>TracCloud will allow you to check resources in/out, track their history, activity, and report on all of the data recorded.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31771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689408"/>
            <a:ext cx="322028" cy="3220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A85EE-56F2-AEDC-FE4C-CE697C579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85" y="4468876"/>
            <a:ext cx="2061376" cy="1538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466652-A95A-65AA-0C57-E937B0728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31" y="4336821"/>
            <a:ext cx="1138691" cy="1802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F7FE21-CF3F-65CB-EE7B-F67008FDE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03" y="4570466"/>
            <a:ext cx="2551038" cy="13350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Resource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1828800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dirty="0"/>
              <a:t>Resources can be divided into different ‘types,’ such as books, Electronics,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E3488-1388-3B14-D616-996F3779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68" y="2670212"/>
            <a:ext cx="6407261" cy="1891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D779D6-AE80-7C79-6847-31F9C232BD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6"/>
          <a:stretch/>
        </p:blipFill>
        <p:spPr>
          <a:xfrm>
            <a:off x="1910158" y="4740887"/>
            <a:ext cx="5323680" cy="1508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2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Resource icons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425B08-7BAE-412B-027A-DA3D5CF8E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660" y1="44444" x2="27660" y2="44444"/>
                        <a14:foregroundMark x1="34043" y1="52778" x2="34043" y2="52778"/>
                        <a14:foregroundMark x1="34043" y1="52778" x2="34043" y2="52778"/>
                        <a14:backgroundMark x1="78723" y1="25000" x2="78723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83" y="2352148"/>
            <a:ext cx="568200" cy="435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A10CCB-5399-493D-AF28-FF74251B6A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386" y="3064157"/>
            <a:ext cx="433594" cy="483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8354EA-6CA9-1443-1C5E-53D395345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122" y="3907133"/>
            <a:ext cx="423127" cy="435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78246F-937A-4FE0-65C6-40A459620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83" y="4667072"/>
            <a:ext cx="543672" cy="5048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70BA1A-E010-FB40-535C-356C449B7B2A}"/>
              </a:ext>
            </a:extLst>
          </p:cNvPr>
          <p:cNvSpPr txBox="1"/>
          <p:nvPr/>
        </p:nvSpPr>
        <p:spPr>
          <a:xfrm>
            <a:off x="949283" y="2327316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37C0C-D2B8-168C-ACE5-006512F54366}"/>
              </a:ext>
            </a:extLst>
          </p:cNvPr>
          <p:cNvSpPr txBox="1"/>
          <p:nvPr/>
        </p:nvSpPr>
        <p:spPr>
          <a:xfrm>
            <a:off x="901584" y="3100998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EA33D8-3AEF-DB0A-1EE5-73477A037D39}"/>
              </a:ext>
            </a:extLst>
          </p:cNvPr>
          <p:cNvSpPr txBox="1"/>
          <p:nvPr/>
        </p:nvSpPr>
        <p:spPr>
          <a:xfrm>
            <a:off x="869631" y="4720457"/>
            <a:ext cx="1712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31328-5F4F-A008-252C-073E19C0E195}"/>
              </a:ext>
            </a:extLst>
          </p:cNvPr>
          <p:cNvSpPr txBox="1"/>
          <p:nvPr/>
        </p:nvSpPr>
        <p:spPr>
          <a:xfrm>
            <a:off x="881980" y="3874681"/>
            <a:ext cx="123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A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CD1415-A778-A926-FA2F-E7E9AB04D1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2113" y="2134337"/>
            <a:ext cx="6297196" cy="34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78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596" y="616662"/>
            <a:ext cx="6071346" cy="3693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a Resource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52EA76-8C69-45D2-CEBE-2C0AF157AD54}"/>
              </a:ext>
            </a:extLst>
          </p:cNvPr>
          <p:cNvSpPr txBox="1"/>
          <p:nvPr/>
        </p:nvSpPr>
        <p:spPr>
          <a:xfrm>
            <a:off x="101506" y="914400"/>
            <a:ext cx="347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BarCode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unique identifier for this item, think of it like an ID.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6F6DB-D9BA-2A7E-7C6A-8E6386B054C6}"/>
              </a:ext>
            </a:extLst>
          </p:cNvPr>
          <p:cNvSpPr txBox="1"/>
          <p:nvPr/>
        </p:nvSpPr>
        <p:spPr>
          <a:xfrm>
            <a:off x="88939" y="1302362"/>
            <a:ext cx="2418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name of this resource.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A5FCA-BEE2-8C03-1EF5-872AB9360EBD}"/>
              </a:ext>
            </a:extLst>
          </p:cNvPr>
          <p:cNvSpPr txBox="1"/>
          <p:nvPr/>
        </p:nvSpPr>
        <p:spPr>
          <a:xfrm>
            <a:off x="101505" y="1500554"/>
            <a:ext cx="29869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linked Profile for this resource.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9B6E4-9536-2E29-C413-16FEAB4B10E8}"/>
              </a:ext>
            </a:extLst>
          </p:cNvPr>
          <p:cNvSpPr txBox="1"/>
          <p:nvPr/>
        </p:nvSpPr>
        <p:spPr>
          <a:xfrm>
            <a:off x="101506" y="1745397"/>
            <a:ext cx="3226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 Out To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which student currently has this item checked out (if applicable).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F9DE1-9916-9F2F-78D0-1D4FFE3E9C5D}"/>
              </a:ext>
            </a:extLst>
          </p:cNvPr>
          <p:cNvSpPr txBox="1"/>
          <p:nvPr/>
        </p:nvSpPr>
        <p:spPr>
          <a:xfrm>
            <a:off x="101506" y="2207062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represents an item to be collected when this resource is checked out.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7C1C9-3B4B-FD5C-4DA7-80A5597A9A19}"/>
              </a:ext>
            </a:extLst>
          </p:cNvPr>
          <p:cNvSpPr txBox="1"/>
          <p:nvPr/>
        </p:nvSpPr>
        <p:spPr>
          <a:xfrm>
            <a:off x="101506" y="2668727"/>
            <a:ext cx="364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Collateral Logic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enables collateral functionality if checked.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6BFEC-A6A1-09B5-E78C-FC4B55860890}"/>
              </a:ext>
            </a:extLst>
          </p:cNvPr>
          <p:cNvSpPr txBox="1"/>
          <p:nvPr/>
        </p:nvSpPr>
        <p:spPr>
          <a:xfrm>
            <a:off x="124710" y="3120867"/>
            <a:ext cx="2940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For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who currently has this resource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6B51A-1C41-EB40-B873-190E25174088}"/>
              </a:ext>
            </a:extLst>
          </p:cNvPr>
          <p:cNvSpPr txBox="1"/>
          <p:nvPr/>
        </p:nvSpPr>
        <p:spPr>
          <a:xfrm>
            <a:off x="101506" y="3582532"/>
            <a:ext cx="3170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Available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indicates that this resource doesn't need to be individually checked out or reserved (Example, towels for fitness center).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F874AA-E786-777B-622E-A331C7B75386}"/>
              </a:ext>
            </a:extLst>
          </p:cNvPr>
          <p:cNvSpPr txBox="1"/>
          <p:nvPr/>
        </p:nvSpPr>
        <p:spPr>
          <a:xfrm>
            <a:off x="101505" y="4228863"/>
            <a:ext cx="31701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Reserved Date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Date Out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Date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display the exact times of reservations, checkouts, and when the resource is due to be returned.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9412D-DE3E-2F52-7E31-18CC37C2997B}"/>
              </a:ext>
            </a:extLst>
          </p:cNvPr>
          <p:cNvSpPr txBox="1"/>
          <p:nvPr/>
        </p:nvSpPr>
        <p:spPr>
          <a:xfrm>
            <a:off x="129845" y="5013693"/>
            <a:ext cx="31985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Type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allows you to categorize this resource into a type for reporting purposes.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A9EC1-D74F-8067-04CF-4BCBD664E62C}"/>
              </a:ext>
            </a:extLst>
          </p:cNvPr>
          <p:cNvSpPr txBox="1"/>
          <p:nvPr/>
        </p:nvSpPr>
        <p:spPr>
          <a:xfrm>
            <a:off x="101505" y="5475358"/>
            <a:ext cx="2589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Checkout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determines how long an item can be checked out.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493E95-4ADE-81D3-85E3-FA54D160B95A}"/>
              </a:ext>
            </a:extLst>
          </p:cNvPr>
          <p:cNvSpPr txBox="1"/>
          <p:nvPr/>
        </p:nvSpPr>
        <p:spPr>
          <a:xfrm>
            <a:off x="2837429" y="5907558"/>
            <a:ext cx="3306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an internal description of this particular resource.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8D726-57FF-F075-E46A-1316C2155827}"/>
              </a:ext>
            </a:extLst>
          </p:cNvPr>
          <p:cNvSpPr txBox="1"/>
          <p:nvPr/>
        </p:nvSpPr>
        <p:spPr>
          <a:xfrm>
            <a:off x="5793715" y="5897495"/>
            <a:ext cx="3281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related words for this resource to be searched by.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0D63FD-F519-F1A0-5F99-3E3EA1B1FCA9}"/>
              </a:ext>
            </a:extLst>
          </p:cNvPr>
          <p:cNvSpPr txBox="1"/>
          <p:nvPr/>
        </p:nvSpPr>
        <p:spPr>
          <a:xfrm>
            <a:off x="75637" y="5897433"/>
            <a:ext cx="3039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Renewals Allowed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determines how many times a checkout can be renewed.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CF499A-FF7D-C121-CAA0-A02A83EC1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970" y="1159595"/>
            <a:ext cx="5417315" cy="4558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5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Resource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1796996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Profile &gt; Email &gt; Resource Checkout Email</a:t>
            </a:r>
          </a:p>
          <a:p>
            <a:pPr marL="45719" indent="0">
              <a:buNone/>
            </a:pPr>
            <a:r>
              <a:rPr lang="en-US" dirty="0"/>
              <a:t>Resource confirmation and overdue emails can be customized using Twig and HTML.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20849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597980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12A443-B383-2F5F-49BC-79E5A056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13" y="3334679"/>
            <a:ext cx="4713373" cy="1547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5D1FE-B390-8B9C-7097-496E7FDF4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312" y="5022519"/>
            <a:ext cx="4259375" cy="1308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7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Permission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270" y="2373176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log resources in and out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record resource usage.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view what resource the student has logged out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users in this group the ability to view a student's currently logged out item.</a:t>
            </a: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9" y="2385536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188258"/>
            <a:ext cx="322028" cy="3220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CFE6C-5CAA-AEE6-AD49-9A0490DB89C9}"/>
              </a:ext>
            </a:extLst>
          </p:cNvPr>
          <p:cNvSpPr txBox="1"/>
          <p:nvPr/>
        </p:nvSpPr>
        <p:spPr>
          <a:xfrm>
            <a:off x="1245872" y="1820849"/>
            <a:ext cx="656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[Your Group] &gt; Log In/Out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364F3-1997-113E-B9E4-99AF6646E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15" y="4131346"/>
            <a:ext cx="6492570" cy="2077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8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Permission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89" y="1828800"/>
            <a:ext cx="6962361" cy="4114800"/>
          </a:xfrm>
        </p:spPr>
        <p:txBody>
          <a:bodyPr/>
          <a:lstStyle/>
          <a:p>
            <a:pPr marL="45719" indent="0">
              <a:buNone/>
            </a:pPr>
            <a:r>
              <a:rPr lang="en-US" i="1" dirty="0">
                <a:solidFill>
                  <a:srgbClr val="6102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 &gt; Other Options &gt; Groups &gt; [Your Group] &gt; Admin/Modules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manage resources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the ability to modify resource records.</a:t>
            </a:r>
          </a:p>
          <a:p>
            <a:pPr marL="45719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Access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access to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&gt; Listings &gt; Resources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view of resources.</a:t>
            </a:r>
          </a:p>
          <a:p>
            <a:pPr marL="45719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98E81-5DF5-9488-C9C9-20B8D27D4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D5C9A-56DB-242E-91BF-9DD8CCDD7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645686"/>
            <a:ext cx="322028" cy="322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0A0A7-B686-8A91-D143-32BC32F58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406915"/>
            <a:ext cx="322028" cy="32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2A07B-875B-FB46-2ED2-C8EE5138E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71" y="4072728"/>
            <a:ext cx="6164058" cy="220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AFA6C-7048-4AC2-38CC-637914CAF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D54F-CE8D-3398-9F2F-6B69D6CC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50900"/>
            <a:ext cx="7200900" cy="977900"/>
          </a:xfrm>
        </p:spPr>
        <p:txBody>
          <a:bodyPr/>
          <a:lstStyle/>
          <a:p>
            <a:pPr algn="ctr"/>
            <a:r>
              <a:rPr lang="en-US" dirty="0"/>
              <a:t>Terms and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C155-F268-CF8D-A823-3F751C722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089" y="1828800"/>
            <a:ext cx="6962361" cy="4114800"/>
          </a:xfrm>
        </p:spPr>
        <p:txBody>
          <a:bodyPr/>
          <a:lstStyle/>
          <a:p>
            <a:pPr marL="45719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6102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9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44099-05A5-9F57-3513-509B3857B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852653"/>
            <a:ext cx="322028" cy="3220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7863BD-DDC0-48A1-AAA7-C35B1FAD74BB}"/>
              </a:ext>
            </a:extLst>
          </p:cNvPr>
          <p:cNvSpPr txBox="1"/>
          <p:nvPr/>
        </p:nvSpPr>
        <p:spPr>
          <a:xfrm>
            <a:off x="1351722" y="1828800"/>
            <a:ext cx="7059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TracCloud allows you to link a “Terms and Conditions” document to a resource type. This allows you to convey the policies around this resource type and record student acknowledgement.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i="1" dirty="0">
                <a:solidFill>
                  <a:srgbClr val="8D182B"/>
                </a:solidFill>
              </a:rPr>
              <a:t>Other &gt; Resources &gt; [Select Resource Type] &gt; Logout Notice to Student (Terms and Conditions)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We can choose to display this policy and require student initials; along with emailing the Terms and Conditions to the student once the resource is checked out.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7BB7F7-5C52-114A-B96A-C9806544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741" y="4770782"/>
            <a:ext cx="5869055" cy="14841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A52463-362D-58C9-B8E2-B79B327DF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2968500"/>
            <a:ext cx="322028" cy="322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D4AEFE-3802-74B1-5393-4493FCF4F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771551"/>
            <a:ext cx="322028" cy="3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1022</TotalTime>
  <Words>689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Cambria</vt:lpstr>
      <vt:lpstr>Times New Roman</vt:lpstr>
      <vt:lpstr>Red Line Business 16x9</vt:lpstr>
      <vt:lpstr>Resources</vt:lpstr>
      <vt:lpstr>What’s a Resource?</vt:lpstr>
      <vt:lpstr>Resource Types</vt:lpstr>
      <vt:lpstr>Resource icons</vt:lpstr>
      <vt:lpstr>Creating a Resource</vt:lpstr>
      <vt:lpstr>Resource Email</vt:lpstr>
      <vt:lpstr>Permission Groups</vt:lpstr>
      <vt:lpstr>Permission Groups</vt:lpstr>
      <vt:lpstr>Terms and Conditions</vt:lpstr>
      <vt:lpstr>Logging resources</vt:lpstr>
      <vt:lpstr>Resource reports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Billy Bennett</cp:lastModifiedBy>
  <cp:revision>37</cp:revision>
  <dcterms:created xsi:type="dcterms:W3CDTF">2021-11-08T16:00:51Z</dcterms:created>
  <dcterms:modified xsi:type="dcterms:W3CDTF">2024-03-29T22:42:31Z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