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9" r:id="rId2"/>
    <p:sldId id="267" r:id="rId3"/>
    <p:sldId id="284" r:id="rId4"/>
    <p:sldId id="285" r:id="rId5"/>
    <p:sldId id="286" r:id="rId6"/>
    <p:sldId id="287" r:id="rId7"/>
    <p:sldId id="288" r:id="rId8"/>
    <p:sldId id="289" r:id="rId9"/>
    <p:sldId id="279" r:id="rId10"/>
    <p:sldId id="280" r:id="rId11"/>
    <p:sldId id="281" r:id="rId12"/>
    <p:sldId id="283" r:id="rId13"/>
    <p:sldId id="291" r:id="rId14"/>
    <p:sldId id="292" r:id="rId15"/>
    <p:sldId id="293" r:id="rId16"/>
    <p:sldId id="294" r:id="rId17"/>
    <p:sldId id="296" r:id="rId18"/>
    <p:sldId id="298" r:id="rId19"/>
    <p:sldId id="295" r:id="rId20"/>
    <p:sldId id="297" r:id="rId21"/>
    <p:sldId id="282" r:id="rId22"/>
    <p:sldId id="290" r:id="rId23"/>
    <p:sldId id="311" r:id="rId24"/>
    <p:sldId id="308" r:id="rId25"/>
    <p:sldId id="277" r:id="rId26"/>
    <p:sldId id="304" r:id="rId27"/>
    <p:sldId id="305" r:id="rId28"/>
    <p:sldId id="302" r:id="rId29"/>
    <p:sldId id="306" r:id="rId30"/>
    <p:sldId id="307" r:id="rId31"/>
    <p:sldId id="309" r:id="rId32"/>
    <p:sldId id="314" r:id="rId33"/>
    <p:sldId id="317" r:id="rId34"/>
    <p:sldId id="310" r:id="rId35"/>
    <p:sldId id="312" r:id="rId36"/>
    <p:sldId id="300" r:id="rId37"/>
    <p:sldId id="315" r:id="rId38"/>
    <p:sldId id="313" r:id="rId39"/>
    <p:sldId id="31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82" autoAdjust="0"/>
    <p:restoredTop sz="96966" autoAdjust="0"/>
  </p:normalViewPr>
  <p:slideViewPr>
    <p:cSldViewPr snapToGrid="0">
      <p:cViewPr varScale="1">
        <p:scale>
          <a:sx n="157" d="100"/>
          <a:sy n="157" d="100"/>
        </p:scale>
        <p:origin x="1712" y="168"/>
      </p:cViewPr>
      <p:guideLst>
        <p:guide pos="2880"/>
        <p:guide orient="horz" pos="2160"/>
      </p:guideLst>
    </p:cSldViewPr>
  </p:slideViewPr>
  <p:outlineViewPr>
    <p:cViewPr>
      <p:scale>
        <a:sx n="33" d="100"/>
        <a:sy n="33" d="100"/>
      </p:scale>
      <p:origin x="0" y="-17384"/>
    </p:cViewPr>
  </p:outlin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4/3/24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our journey by looking back at the technical evolution from 2016 to 2024. </a:t>
            </a:r>
          </a:p>
          <a:p>
            <a:endParaRPr lang="en-US" dirty="0"/>
          </a:p>
          <a:p>
            <a:r>
              <a:rPr lang="en-US" dirty="0"/>
              <a:t>This timeline not only showcases our growth but also highlights the escalating demands on security as our infrastructure complexity and scale have increased. </a:t>
            </a:r>
          </a:p>
          <a:p>
            <a:endParaRPr lang="en-US" dirty="0"/>
          </a:p>
          <a:p>
            <a:r>
              <a:rPr lang="en-US" dirty="0"/>
              <a:t>From running a single server setup in 2016 to managing a robust ecosystem of 70 servers in 2024, the journey has been remarkable. </a:t>
            </a:r>
          </a:p>
          <a:p>
            <a:endParaRPr lang="en-US" dirty="0"/>
          </a:p>
          <a:p>
            <a:r>
              <a:rPr lang="en-US" dirty="0"/>
              <a:t>Each step, from the adoption of newer Ubuntu and PHP versions to the integration of advanced AWS technologies like Aurora RDS and ElastiCache, reflects our commitment to leveraging cutting-edge technology for enhanced performance and security.</a:t>
            </a:r>
          </a:p>
        </p:txBody>
      </p:sp>
      <p:sp>
        <p:nvSpPr>
          <p:cNvPr id="4" name="Slide Number Placeholder 3"/>
          <p:cNvSpPr>
            <a:spLocks noGrp="1"/>
          </p:cNvSpPr>
          <p:nvPr>
            <p:ph type="sldNum" sz="quarter" idx="5"/>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146776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CECEC"/>
                </a:solidFill>
                <a:effectLst/>
                <a:highlight>
                  <a:srgbClr val="212121"/>
                </a:highlight>
                <a:latin typeface="Söhne"/>
              </a:rPr>
              <a:t>Our reliance on AWS technologies has been pivotal. From Elastic File System to CloudWatch, these tools have not only bolstered our infrastructure's resilience but also enriched our capabilities to monitor, manage, and secure our environment effectively</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283500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solidFill>
                  <a:srgbClr val="ECECEC"/>
                </a:solidFill>
                <a:effectLst/>
                <a:highlight>
                  <a:srgbClr val="212121"/>
                </a:highlight>
                <a:latin typeface="Söhne"/>
              </a:rPr>
              <a:t>Visualizing our service layout provides a clear picture of how our complex systems interlink and operate harmoniously. This integration is key to maintaining not only performance but also a fortified security posture</a:t>
            </a:r>
            <a:endParaRPr lang="en-US" sz="1600" dirty="0"/>
          </a:p>
        </p:txBody>
      </p:sp>
      <p:sp>
        <p:nvSpPr>
          <p:cNvPr id="4" name="Slide Number Placeholder 3"/>
          <p:cNvSpPr>
            <a:spLocks noGrp="1"/>
          </p:cNvSpPr>
          <p:nvPr>
            <p:ph type="sldNum" sz="quarter" idx="5"/>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1289685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CECEC"/>
                </a:solidFill>
                <a:effectLst/>
                <a:highlight>
                  <a:srgbClr val="212121"/>
                </a:highlight>
                <a:latin typeface="Söhne"/>
              </a:rPr>
              <a:t>A critical aspect of our evolution has been our deployment strategies and the iterative improvements across versions. </a:t>
            </a:r>
          </a:p>
          <a:p>
            <a:endParaRPr lang="en-US" b="0" i="0" dirty="0">
              <a:solidFill>
                <a:srgbClr val="ECECEC"/>
              </a:solidFill>
              <a:effectLst/>
              <a:highlight>
                <a:srgbClr val="212121"/>
              </a:highlight>
              <a:latin typeface="Söhne"/>
            </a:endParaRPr>
          </a:p>
          <a:p>
            <a:r>
              <a:rPr lang="en-US" b="0" i="0" dirty="0">
                <a:solidFill>
                  <a:srgbClr val="ECECEC"/>
                </a:solidFill>
                <a:effectLst/>
                <a:highlight>
                  <a:srgbClr val="212121"/>
                </a:highlight>
                <a:latin typeface="Söhne"/>
              </a:rPr>
              <a:t>Achieving zero downtime and ensuring rollback capabilities, while balancing speed and reliability, underscores our philosophy that security and efficiency are not mutually exclusive.</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14298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CECEC"/>
                </a:solidFill>
                <a:effectLst/>
                <a:highlight>
                  <a:srgbClr val="212121"/>
                </a:highlight>
                <a:latin typeface="Söhne"/>
              </a:rPr>
              <a:t>Consider this: Cybercrime costs have soared to $9.5 trillion in 2024, with ransomware damages alone hitting $42 billion. The threat is not just to our data but to our very way of life. It's a stark reminder of the world we navigate</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30591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CECEC"/>
                </a:solidFill>
                <a:effectLst/>
                <a:highlight>
                  <a:srgbClr val="212121"/>
                </a:highlight>
                <a:latin typeface="Söhne"/>
              </a:rPr>
              <a:t>At Redrock, our mission is clear: to uphold confidentiality, integrity, and availability, aligning with compliance standards and leveraging advanced technologies. </a:t>
            </a:r>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34</a:t>
            </a:fld>
            <a:endParaRPr lang="en-US"/>
          </a:p>
        </p:txBody>
      </p:sp>
    </p:spTree>
    <p:extLst>
      <p:ext uri="{BB962C8B-B14F-4D97-AF65-F5344CB8AC3E}">
        <p14:creationId xmlns:p14="http://schemas.microsoft.com/office/powerpoint/2010/main" val="1606973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4/3/24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4/3/24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4/3/24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4/3/24</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4/3/24</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2024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4/3/24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4/3/24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4/3/24</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4/3/24</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4/3/24</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4/3/24</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2024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2024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4/3/24</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Jurassic Bytes</a:t>
            </a:r>
          </a:p>
        </p:txBody>
      </p:sp>
      <p:sp>
        <p:nvSpPr>
          <p:cNvPr id="3" name="Subtitle 2"/>
          <p:cNvSpPr>
            <a:spLocks noGrp="1"/>
          </p:cNvSpPr>
          <p:nvPr>
            <p:ph type="subTitle" idx="1"/>
          </p:nvPr>
        </p:nvSpPr>
        <p:spPr/>
        <p:txBody>
          <a:bodyPr/>
          <a:lstStyle/>
          <a:p>
            <a:r>
              <a:rPr lang="en-US" dirty="0"/>
              <a:t>Reviving Security in the Digital Age with TracCloud</a:t>
            </a:r>
            <a:endParaRPr lang="en-US" dirty="0">
              <a:solidFill>
                <a:schemeClr val="accent1">
                  <a:lumMod val="75000"/>
                </a:schemeClr>
              </a:solidFill>
            </a:endParaRPr>
          </a:p>
        </p:txBody>
      </p:sp>
      <p:sp>
        <p:nvSpPr>
          <p:cNvPr id="4" name="TextBox 3">
            <a:extLst>
              <a:ext uri="{FF2B5EF4-FFF2-40B4-BE49-F238E27FC236}">
                <a16:creationId xmlns:a16="http://schemas.microsoft.com/office/drawing/2014/main" id="{93DC038A-54B3-F1E0-1EFA-550AC1BB06CC}"/>
              </a:ext>
            </a:extLst>
          </p:cNvPr>
          <p:cNvSpPr txBox="1"/>
          <p:nvPr/>
        </p:nvSpPr>
        <p:spPr>
          <a:xfrm>
            <a:off x="1053885" y="6028841"/>
            <a:ext cx="6542817" cy="369332"/>
          </a:xfrm>
          <a:prstGeom prst="rect">
            <a:avLst/>
          </a:prstGeom>
          <a:noFill/>
        </p:spPr>
        <p:txBody>
          <a:bodyPr wrap="none" rtlCol="0">
            <a:spAutoFit/>
          </a:bodyPr>
          <a:lstStyle/>
          <a:p>
            <a:r>
              <a:rPr lang="en-US" dirty="0"/>
              <a:t>(yes I know the title changed, don’t worry I moved it to part two)</a:t>
            </a:r>
          </a:p>
        </p:txBody>
      </p:sp>
    </p:spTree>
    <p:extLst>
      <p:ext uri="{BB962C8B-B14F-4D97-AF65-F5344CB8AC3E}">
        <p14:creationId xmlns:p14="http://schemas.microsoft.com/office/powerpoint/2010/main" val="364575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Service Layout</a:t>
            </a:r>
            <a:br>
              <a:rPr lang="en-US" dirty="0"/>
            </a:br>
            <a:endParaRPr lang="en-US" dirty="0"/>
          </a:p>
        </p:txBody>
      </p:sp>
      <p:pic>
        <p:nvPicPr>
          <p:cNvPr id="7" name="Content Placeholder 6" descr="A diagram of a computer&#10;&#10;Description automatically generated">
            <a:extLst>
              <a:ext uri="{FF2B5EF4-FFF2-40B4-BE49-F238E27FC236}">
                <a16:creationId xmlns:a16="http://schemas.microsoft.com/office/drawing/2014/main" id="{EB7AB20C-226A-D651-4C9B-7576AF3F93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7543" y="850900"/>
            <a:ext cx="7200900" cy="5200650"/>
          </a:xfrm>
        </p:spPr>
      </p:pic>
    </p:spTree>
    <p:extLst>
      <p:ext uri="{BB962C8B-B14F-4D97-AF65-F5344CB8AC3E}">
        <p14:creationId xmlns:p14="http://schemas.microsoft.com/office/powerpoint/2010/main" val="33394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 flowchart&#10;&#10;Description automatically generated">
            <a:extLst>
              <a:ext uri="{FF2B5EF4-FFF2-40B4-BE49-F238E27FC236}">
                <a16:creationId xmlns:a16="http://schemas.microsoft.com/office/drawing/2014/main" id="{C1DFE4B0-CC44-A783-AE09-CC43D8BC0B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2105" y="0"/>
            <a:ext cx="4880111" cy="6114164"/>
          </a:xfrm>
        </p:spPr>
      </p:pic>
    </p:spTree>
    <p:extLst>
      <p:ext uri="{BB962C8B-B14F-4D97-AF65-F5344CB8AC3E}">
        <p14:creationId xmlns:p14="http://schemas.microsoft.com/office/powerpoint/2010/main" val="13090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Highlight: Deployment</a:t>
            </a:r>
            <a:br>
              <a:rPr lang="en-US" dirty="0"/>
            </a:br>
            <a:endParaRPr lang="en-US" dirty="0"/>
          </a:p>
        </p:txBody>
      </p:sp>
      <p:sp>
        <p:nvSpPr>
          <p:cNvPr id="7" name="Content Placeholder 6">
            <a:extLst>
              <a:ext uri="{FF2B5EF4-FFF2-40B4-BE49-F238E27FC236}">
                <a16:creationId xmlns:a16="http://schemas.microsoft.com/office/drawing/2014/main" id="{733CE42A-1D5C-92F9-5F17-11A9BAEA817B}"/>
              </a:ext>
            </a:extLst>
          </p:cNvPr>
          <p:cNvSpPr>
            <a:spLocks noGrp="1"/>
          </p:cNvSpPr>
          <p:nvPr>
            <p:ph idx="1"/>
          </p:nvPr>
        </p:nvSpPr>
        <p:spPr/>
        <p:txBody>
          <a:bodyPr/>
          <a:lstStyle/>
          <a:p>
            <a:r>
              <a:rPr lang="en-US" dirty="0"/>
              <a:t>Zero Downtime</a:t>
            </a:r>
          </a:p>
          <a:p>
            <a:r>
              <a:rPr lang="en-US" dirty="0"/>
              <a:t>No Users Affected</a:t>
            </a:r>
          </a:p>
          <a:p>
            <a:r>
              <a:rPr lang="en-US" dirty="0"/>
              <a:t>Rollback-capable</a:t>
            </a:r>
          </a:p>
          <a:p>
            <a:r>
              <a:rPr lang="en-US" dirty="0"/>
              <a:t>Speed vs. Reliability</a:t>
            </a:r>
          </a:p>
          <a:p>
            <a:r>
              <a:rPr lang="en-US" dirty="0"/>
              <a:t>Philosophy Changes</a:t>
            </a:r>
          </a:p>
        </p:txBody>
      </p:sp>
    </p:spTree>
    <p:extLst>
      <p:ext uri="{BB962C8B-B14F-4D97-AF65-F5344CB8AC3E}">
        <p14:creationId xmlns:p14="http://schemas.microsoft.com/office/powerpoint/2010/main" val="196463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V1</a:t>
            </a:r>
          </a:p>
        </p:txBody>
      </p:sp>
      <p:pic>
        <p:nvPicPr>
          <p:cNvPr id="5" name="Content Placeholder 4" descr="A diagram of a diagram&#10;&#10;Description automatically generated with medium confidence">
            <a:extLst>
              <a:ext uri="{FF2B5EF4-FFF2-40B4-BE49-F238E27FC236}">
                <a16:creationId xmlns:a16="http://schemas.microsoft.com/office/drawing/2014/main" id="{40702928-50F8-E8E2-5B56-01346A1DA7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50" y="3224893"/>
            <a:ext cx="7200900" cy="1322614"/>
          </a:xfrm>
        </p:spPr>
      </p:pic>
    </p:spTree>
    <p:extLst>
      <p:ext uri="{BB962C8B-B14F-4D97-AF65-F5344CB8AC3E}">
        <p14:creationId xmlns:p14="http://schemas.microsoft.com/office/powerpoint/2010/main" val="236110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V2</a:t>
            </a:r>
          </a:p>
        </p:txBody>
      </p:sp>
      <p:pic>
        <p:nvPicPr>
          <p:cNvPr id="7" name="Content Placeholder 6" descr="A diagram of a computer&#10;&#10;Description automatically generated">
            <a:extLst>
              <a:ext uri="{FF2B5EF4-FFF2-40B4-BE49-F238E27FC236}">
                <a16:creationId xmlns:a16="http://schemas.microsoft.com/office/drawing/2014/main" id="{AE656AF9-71D0-CA97-DF5F-2FEDAF4438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50" y="2633870"/>
            <a:ext cx="7200900" cy="2504660"/>
          </a:xfrm>
        </p:spPr>
      </p:pic>
    </p:spTree>
    <p:extLst>
      <p:ext uri="{BB962C8B-B14F-4D97-AF65-F5344CB8AC3E}">
        <p14:creationId xmlns:p14="http://schemas.microsoft.com/office/powerpoint/2010/main" val="179322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V3</a:t>
            </a:r>
          </a:p>
        </p:txBody>
      </p:sp>
      <p:pic>
        <p:nvPicPr>
          <p:cNvPr id="6" name="Content Placeholder 5" descr="A diagram of a software project&#10;&#10;Description automatically generated">
            <a:extLst>
              <a:ext uri="{FF2B5EF4-FFF2-40B4-BE49-F238E27FC236}">
                <a16:creationId xmlns:a16="http://schemas.microsoft.com/office/drawing/2014/main" id="{9C2D9503-5984-E91F-86A2-4B626AD89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550" y="2490107"/>
            <a:ext cx="7200900" cy="2792185"/>
          </a:xfrm>
        </p:spPr>
      </p:pic>
    </p:spTree>
    <p:extLst>
      <p:ext uri="{BB962C8B-B14F-4D97-AF65-F5344CB8AC3E}">
        <p14:creationId xmlns:p14="http://schemas.microsoft.com/office/powerpoint/2010/main" val="167072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V4</a:t>
            </a:r>
          </a:p>
        </p:txBody>
      </p:sp>
      <p:pic>
        <p:nvPicPr>
          <p:cNvPr id="6" name="Content Placeholder 5" descr="A diagram of a computer program&#10;&#10;Description automatically generated">
            <a:extLst>
              <a:ext uri="{FF2B5EF4-FFF2-40B4-BE49-F238E27FC236}">
                <a16:creationId xmlns:a16="http://schemas.microsoft.com/office/drawing/2014/main" id="{07319552-5BF4-3D7A-2F7D-399B03AE7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986" y="1828800"/>
            <a:ext cx="3732027" cy="4114800"/>
          </a:xfrm>
        </p:spPr>
      </p:pic>
    </p:spTree>
    <p:extLst>
      <p:ext uri="{BB962C8B-B14F-4D97-AF65-F5344CB8AC3E}">
        <p14:creationId xmlns:p14="http://schemas.microsoft.com/office/powerpoint/2010/main" val="83023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V5</a:t>
            </a:r>
          </a:p>
        </p:txBody>
      </p:sp>
      <p:pic>
        <p:nvPicPr>
          <p:cNvPr id="7" name="Content Placeholder 6" descr="A diagram of a computer program&#10;&#10;Description automatically generated">
            <a:extLst>
              <a:ext uri="{FF2B5EF4-FFF2-40B4-BE49-F238E27FC236}">
                <a16:creationId xmlns:a16="http://schemas.microsoft.com/office/drawing/2014/main" id="{2D03D4FE-52F5-2938-D042-8E63B57C2E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986" y="1828800"/>
            <a:ext cx="3732027" cy="4114800"/>
          </a:xfrm>
        </p:spPr>
      </p:pic>
      <p:cxnSp>
        <p:nvCxnSpPr>
          <p:cNvPr id="4" name="Straight Arrow Connector 3">
            <a:extLst>
              <a:ext uri="{FF2B5EF4-FFF2-40B4-BE49-F238E27FC236}">
                <a16:creationId xmlns:a16="http://schemas.microsoft.com/office/drawing/2014/main" id="{3F76EAE0-F1A0-1902-4990-51167042783B}"/>
              </a:ext>
            </a:extLst>
          </p:cNvPr>
          <p:cNvCxnSpPr/>
          <p:nvPr/>
        </p:nvCxnSpPr>
        <p:spPr>
          <a:xfrm>
            <a:off x="4339525" y="1239864"/>
            <a:ext cx="0" cy="73152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4789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3817-DD3F-326F-2872-48CC9ADA65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B29B97-D3F5-CCB6-76EB-418F2D33EFE2}"/>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1C66533D-B875-CCD7-2B55-5D051999A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23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V9</a:t>
            </a:r>
          </a:p>
        </p:txBody>
      </p:sp>
      <p:pic>
        <p:nvPicPr>
          <p:cNvPr id="6" name="Content Placeholder 5" descr="A diagram of a flowchart&#10;&#10;Description automatically generated">
            <a:extLst>
              <a:ext uri="{FF2B5EF4-FFF2-40B4-BE49-F238E27FC236}">
                <a16:creationId xmlns:a16="http://schemas.microsoft.com/office/drawing/2014/main" id="{3D5770BD-BA50-1FB3-562A-62BD1C34CC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320" y="163993"/>
            <a:ext cx="4239523" cy="5988328"/>
          </a:xfrm>
        </p:spPr>
      </p:pic>
    </p:spTree>
    <p:extLst>
      <p:ext uri="{BB962C8B-B14F-4D97-AF65-F5344CB8AC3E}">
        <p14:creationId xmlns:p14="http://schemas.microsoft.com/office/powerpoint/2010/main" val="395123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Technical Information (2016)</a:t>
            </a:r>
            <a:br>
              <a:rPr lang="en-US" dirty="0"/>
            </a:br>
            <a:endParaRPr lang="en-US" dirty="0"/>
          </a:p>
        </p:txBody>
      </p:sp>
      <p:sp>
        <p:nvSpPr>
          <p:cNvPr id="3" name="Content Placeholder 2"/>
          <p:cNvSpPr>
            <a:spLocks noGrp="1"/>
          </p:cNvSpPr>
          <p:nvPr>
            <p:ph idx="1"/>
          </p:nvPr>
        </p:nvSpPr>
        <p:spPr/>
        <p:txBody>
          <a:bodyPr/>
          <a:lstStyle/>
          <a:p>
            <a:r>
              <a:rPr lang="en-US" dirty="0"/>
              <a:t>Ubuntu 16.04</a:t>
            </a:r>
          </a:p>
          <a:p>
            <a:r>
              <a:rPr lang="en-US" dirty="0"/>
              <a:t>PHP 7.0</a:t>
            </a:r>
          </a:p>
          <a:p>
            <a:r>
              <a:rPr lang="en-US" dirty="0"/>
              <a:t>MySQL 5.7</a:t>
            </a:r>
          </a:p>
          <a:p>
            <a:r>
              <a:rPr lang="en-US" dirty="0"/>
              <a:t>Memcached 1.6</a:t>
            </a:r>
          </a:p>
          <a:p>
            <a:r>
              <a:rPr lang="en-US" dirty="0"/>
              <a:t>Servers: 1</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CE92B-188E-22E4-8BF9-4A228B63373C}"/>
              </a:ext>
            </a:extLst>
          </p:cNvPr>
          <p:cNvSpPr>
            <a:spLocks noGrp="1"/>
          </p:cNvSpPr>
          <p:nvPr>
            <p:ph type="title"/>
          </p:nvPr>
        </p:nvSpPr>
        <p:spPr>
          <a:xfrm>
            <a:off x="974456" y="2906715"/>
            <a:ext cx="7200900" cy="977900"/>
          </a:xfrm>
        </p:spPr>
        <p:txBody>
          <a:bodyPr/>
          <a:lstStyle/>
          <a:p>
            <a:r>
              <a:rPr lang="en-US" dirty="0"/>
              <a:t>Enough With the boring Stuff</a:t>
            </a:r>
          </a:p>
        </p:txBody>
      </p:sp>
      <p:sp>
        <p:nvSpPr>
          <p:cNvPr id="3" name="Content Placeholder 2">
            <a:extLst>
              <a:ext uri="{FF2B5EF4-FFF2-40B4-BE49-F238E27FC236}">
                <a16:creationId xmlns:a16="http://schemas.microsoft.com/office/drawing/2014/main" id="{30D0F883-7E40-22EC-99E5-734C03EADE55}"/>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90A35A4-ABCD-6044-24C0-9BC2A15CD5F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4560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What’s Does it mean?</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Performance</a:t>
            </a:r>
          </a:p>
          <a:p>
            <a:pPr lvl="1"/>
            <a:r>
              <a:rPr lang="en-US" dirty="0"/>
              <a:t>50ms average</a:t>
            </a:r>
          </a:p>
          <a:p>
            <a:pPr lvl="1"/>
            <a:r>
              <a:rPr lang="en-US" dirty="0"/>
              <a:t>250ms (1% low)</a:t>
            </a:r>
          </a:p>
          <a:p>
            <a:r>
              <a:rPr lang="en-US" dirty="0"/>
              <a:t>Scaling</a:t>
            </a:r>
          </a:p>
          <a:p>
            <a:pPr lvl="1"/>
            <a:r>
              <a:rPr lang="en-US" dirty="0"/>
              <a:t>Static to dynamic</a:t>
            </a:r>
          </a:p>
          <a:p>
            <a:r>
              <a:rPr lang="en-US" dirty="0"/>
              <a:t>Logging &amp; Monitoring</a:t>
            </a:r>
          </a:p>
          <a:p>
            <a:pPr lvl="1"/>
            <a:r>
              <a:rPr lang="en-US" dirty="0"/>
              <a:t>CloudWatch Logs</a:t>
            </a:r>
          </a:p>
          <a:p>
            <a:pPr lvl="1"/>
            <a:r>
              <a:rPr lang="en-US" dirty="0"/>
              <a:t>CloudWatch Metrics</a:t>
            </a:r>
          </a:p>
          <a:p>
            <a:pPr lvl="1"/>
            <a:r>
              <a:rPr lang="en-US" dirty="0"/>
              <a:t>CloudWatch Dashboards</a:t>
            </a:r>
          </a:p>
          <a:p>
            <a:r>
              <a:rPr lang="en-US" dirty="0"/>
              <a:t>Security</a:t>
            </a:r>
          </a:p>
          <a:p>
            <a:pPr lvl="1"/>
            <a:r>
              <a:rPr lang="en-US" dirty="0"/>
              <a:t>NIST SP800-53 rev 5</a:t>
            </a:r>
          </a:p>
          <a:p>
            <a:pPr lvl="1"/>
            <a:r>
              <a:rPr lang="en-US" dirty="0"/>
              <a:t> 1200+ controls and enhancements, evidence sources</a:t>
            </a:r>
          </a:p>
          <a:p>
            <a:r>
              <a:rPr lang="en-US" dirty="0"/>
              <a:t>Mountains of Data</a:t>
            </a:r>
          </a:p>
        </p:txBody>
      </p:sp>
    </p:spTree>
    <p:extLst>
      <p:ext uri="{BB962C8B-B14F-4D97-AF65-F5344CB8AC3E}">
        <p14:creationId xmlns:p14="http://schemas.microsoft.com/office/powerpoint/2010/main" val="45860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normAutofit/>
          </a:bodyPr>
          <a:lstStyle/>
          <a:p>
            <a:r>
              <a:rPr lang="en-US" dirty="0"/>
              <a:t>Resource Footprint</a:t>
            </a:r>
            <a:br>
              <a:rPr lang="en-US" dirty="0"/>
            </a:br>
            <a:endParaRPr lang="en-US" dirty="0"/>
          </a:p>
        </p:txBody>
      </p:sp>
      <p:sp>
        <p:nvSpPr>
          <p:cNvPr id="3" name="Content Placeholder 2"/>
          <p:cNvSpPr>
            <a:spLocks noGrp="1"/>
          </p:cNvSpPr>
          <p:nvPr>
            <p:ph idx="1"/>
          </p:nvPr>
        </p:nvSpPr>
        <p:spPr/>
        <p:txBody>
          <a:bodyPr/>
          <a:lstStyle/>
          <a:p>
            <a:r>
              <a:rPr lang="en-US" dirty="0"/>
              <a:t>70+ EC2 Instances</a:t>
            </a:r>
          </a:p>
          <a:p>
            <a:r>
              <a:rPr lang="en-US" dirty="0"/>
              <a:t>Dozens of AWS Managed Instances</a:t>
            </a:r>
          </a:p>
          <a:p>
            <a:r>
              <a:rPr lang="en-US" dirty="0"/>
              <a:t>110GiB Documents, Photos, Uploads</a:t>
            </a:r>
          </a:p>
          <a:p>
            <a:r>
              <a:rPr lang="en-US" dirty="0"/>
              <a:t>750GiB Raw Data</a:t>
            </a:r>
          </a:p>
          <a:p>
            <a:r>
              <a:rPr lang="en-US" dirty="0"/>
              <a:t>1,675GiB Logs</a:t>
            </a:r>
          </a:p>
          <a:p>
            <a:r>
              <a:rPr lang="en-US" dirty="0"/>
              <a:t>16,032GiB Backups</a:t>
            </a:r>
          </a:p>
        </p:txBody>
      </p:sp>
    </p:spTree>
    <p:extLst>
      <p:ext uri="{BB962C8B-B14F-4D97-AF65-F5344CB8AC3E}">
        <p14:creationId xmlns:p14="http://schemas.microsoft.com/office/powerpoint/2010/main" val="192242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258-CBB5-B1F8-1663-A2CCA535C78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35A6AA6-1AE6-CB49-0635-E276253CCA9C}"/>
              </a:ext>
            </a:extLst>
          </p:cNvPr>
          <p:cNvSpPr>
            <a:spLocks noGrp="1"/>
          </p:cNvSpPr>
          <p:nvPr>
            <p:ph idx="1"/>
          </p:nvPr>
        </p:nvSpPr>
        <p:spPr/>
        <p:txBody>
          <a:bodyPr/>
          <a:lstStyle/>
          <a:p>
            <a:endParaRPr lang="en-US"/>
          </a:p>
        </p:txBody>
      </p:sp>
      <p:pic>
        <p:nvPicPr>
          <p:cNvPr id="3074" name="Picture 2" descr="Why is no one having a good time? I specifically requested it Blank Template - Imgflip">
            <a:extLst>
              <a:ext uri="{FF2B5EF4-FFF2-40B4-BE49-F238E27FC236}">
                <a16:creationId xmlns:a16="http://schemas.microsoft.com/office/drawing/2014/main" id="{ACC6F8A1-3716-A27F-4ED3-8834B3B01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511" y="914400"/>
            <a:ext cx="6868978" cy="498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2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CE92B-188E-22E4-8BF9-4A228B63373C}"/>
              </a:ext>
            </a:extLst>
          </p:cNvPr>
          <p:cNvSpPr>
            <a:spLocks noGrp="1"/>
          </p:cNvSpPr>
          <p:nvPr>
            <p:ph type="title"/>
          </p:nvPr>
        </p:nvSpPr>
        <p:spPr>
          <a:xfrm>
            <a:off x="974456" y="2906715"/>
            <a:ext cx="7200900" cy="977900"/>
          </a:xfrm>
        </p:spPr>
        <p:txBody>
          <a:bodyPr/>
          <a:lstStyle/>
          <a:p>
            <a:r>
              <a:rPr lang="en-US" dirty="0"/>
              <a:t>Enough With the boring Stuff</a:t>
            </a:r>
            <a:br>
              <a:rPr lang="en-US" dirty="0"/>
            </a:br>
            <a:r>
              <a:rPr lang="en-US" dirty="0"/>
              <a:t>For real this Time</a:t>
            </a:r>
          </a:p>
        </p:txBody>
      </p:sp>
      <p:sp>
        <p:nvSpPr>
          <p:cNvPr id="3" name="Content Placeholder 2">
            <a:extLst>
              <a:ext uri="{FF2B5EF4-FFF2-40B4-BE49-F238E27FC236}">
                <a16:creationId xmlns:a16="http://schemas.microsoft.com/office/drawing/2014/main" id="{30D0F883-7E40-22EC-99E5-734C03EADE55}"/>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90A35A4-ABCD-6044-24C0-9BC2A15CD5F3}"/>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01885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Sixth Sense</a:t>
            </a:r>
          </a:p>
        </p:txBody>
      </p:sp>
      <p:sp>
        <p:nvSpPr>
          <p:cNvPr id="3" name="Subtitle 2"/>
          <p:cNvSpPr>
            <a:spLocks noGrp="1"/>
          </p:cNvSpPr>
          <p:nvPr>
            <p:ph type="subTitle" idx="1"/>
          </p:nvPr>
        </p:nvSpPr>
        <p:spPr/>
        <p:txBody>
          <a:bodyPr/>
          <a:lstStyle/>
          <a:p>
            <a:r>
              <a:rPr lang="en-US" dirty="0" err="1"/>
              <a:t>TracCloud's</a:t>
            </a:r>
            <a:r>
              <a:rPr lang="en-US" dirty="0"/>
              <a:t> Intuition for Unseen Threats</a:t>
            </a:r>
            <a:endParaRPr lang="en-US" dirty="0">
              <a:solidFill>
                <a:schemeClr val="accent1">
                  <a:lumMod val="75000"/>
                </a:schemeClr>
              </a:solidFill>
            </a:endParaRPr>
          </a:p>
        </p:txBody>
      </p:sp>
    </p:spTree>
    <p:extLst>
      <p:ext uri="{BB962C8B-B14F-4D97-AF65-F5344CB8AC3E}">
        <p14:creationId xmlns:p14="http://schemas.microsoft.com/office/powerpoint/2010/main" val="12113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D48D-863F-D02E-6B3A-D82DF620E831}"/>
              </a:ext>
            </a:extLst>
          </p:cNvPr>
          <p:cNvSpPr>
            <a:spLocks noGrp="1"/>
          </p:cNvSpPr>
          <p:nvPr>
            <p:ph type="title"/>
          </p:nvPr>
        </p:nvSpPr>
        <p:spPr>
          <a:xfrm>
            <a:off x="971550" y="546100"/>
            <a:ext cx="7200900" cy="977900"/>
          </a:xfrm>
        </p:spPr>
        <p:txBody>
          <a:bodyPr vert="horz" lIns="91440" tIns="45720" rIns="91440" bIns="45720" rtlCol="0" anchor="b">
            <a:normAutofit/>
          </a:bodyPr>
          <a:lstStyle/>
          <a:p>
            <a:r>
              <a:rPr lang="en-US" b="1" kern="1200" cap="all" baseline="0" dirty="0">
                <a:effectLst>
                  <a:outerShdw blurRad="38100" dist="25400" dir="18900000" algn="bl" rotWithShape="0">
                    <a:schemeClr val="bg1">
                      <a:alpha val="80000"/>
                    </a:schemeClr>
                  </a:outerShdw>
                </a:effectLst>
                <a:latin typeface="+mj-lt"/>
                <a:ea typeface="+mj-ea"/>
                <a:cs typeface="+mj-cs"/>
              </a:rPr>
              <a:t>Cybercrime </a:t>
            </a:r>
            <a:r>
              <a:rPr lang="en-US" dirty="0"/>
              <a:t>&amp; Ransomware</a:t>
            </a:r>
            <a:endParaRPr lang="en-US" b="1" kern="1200" cap="all" baseline="0" dirty="0">
              <a:effectLst>
                <a:outerShdw blurRad="38100" dist="25400" dir="18900000" algn="bl" rotWithShape="0">
                  <a:schemeClr val="bg1">
                    <a:alpha val="80000"/>
                  </a:schemeClr>
                </a:outerShdw>
              </a:effectLst>
              <a:latin typeface="+mj-lt"/>
              <a:ea typeface="+mj-ea"/>
              <a:cs typeface="+mj-cs"/>
            </a:endParaRPr>
          </a:p>
        </p:txBody>
      </p:sp>
      <p:sp>
        <p:nvSpPr>
          <p:cNvPr id="3" name="Content Placeholder 2">
            <a:extLst>
              <a:ext uri="{FF2B5EF4-FFF2-40B4-BE49-F238E27FC236}">
                <a16:creationId xmlns:a16="http://schemas.microsoft.com/office/drawing/2014/main" id="{9AF43606-47B1-F952-A69F-76E593CABC5D}"/>
              </a:ext>
            </a:extLst>
          </p:cNvPr>
          <p:cNvSpPr>
            <a:spLocks noGrp="1"/>
          </p:cNvSpPr>
          <p:nvPr>
            <p:ph sz="half" idx="1"/>
          </p:nvPr>
        </p:nvSpPr>
        <p:spPr>
          <a:xfrm>
            <a:off x="971550" y="1825628"/>
            <a:ext cx="3543300" cy="4117975"/>
          </a:xfrm>
        </p:spPr>
        <p:txBody>
          <a:bodyPr vert="horz" lIns="91440" tIns="45720" rIns="91440" bIns="45720" rtlCol="0">
            <a:normAutofit lnSpcReduction="10000"/>
          </a:bodyPr>
          <a:lstStyle/>
          <a:p>
            <a:r>
              <a:rPr lang="en-US" dirty="0"/>
              <a:t>$9,500,000,000,000 USD in 2024</a:t>
            </a:r>
          </a:p>
          <a:p>
            <a:pPr lvl="1"/>
            <a:r>
              <a:rPr lang="en-US" sz="2000" dirty="0"/>
              <a:t>$3,000,000,000,000 in 2015</a:t>
            </a:r>
          </a:p>
          <a:p>
            <a:r>
              <a:rPr lang="en-US" dirty="0"/>
              <a:t>Ransomware:</a:t>
            </a:r>
          </a:p>
          <a:p>
            <a:pPr lvl="1"/>
            <a:r>
              <a:rPr lang="en-US" dirty="0"/>
              <a:t>$42,000,000,000 in 2024</a:t>
            </a:r>
          </a:p>
          <a:p>
            <a:pPr lvl="2"/>
            <a:r>
              <a:rPr lang="en-US" sz="1800" dirty="0"/>
              <a:t>30% year over year</a:t>
            </a:r>
          </a:p>
          <a:p>
            <a:pPr lvl="1"/>
            <a:r>
              <a:rPr lang="en-US" dirty="0"/>
              <a:t>$265,000,000,000 by 2031</a:t>
            </a:r>
          </a:p>
          <a:p>
            <a:pPr lvl="1"/>
            <a:r>
              <a:rPr lang="en-US" dirty="0"/>
              <a:t>74% increase compared to 2023</a:t>
            </a:r>
          </a:p>
          <a:p>
            <a:pPr lvl="1"/>
            <a:r>
              <a:rPr lang="en-US" dirty="0"/>
              <a:t>4,800 companies</a:t>
            </a:r>
          </a:p>
          <a:p>
            <a:pPr lvl="2"/>
            <a:r>
              <a:rPr lang="en-US" sz="1800" dirty="0" err="1"/>
              <a:t>LockBit</a:t>
            </a:r>
            <a:r>
              <a:rPr lang="en-US" sz="1800" dirty="0"/>
              <a:t>: 1,000</a:t>
            </a:r>
          </a:p>
          <a:p>
            <a:endParaRPr lang="en-US" sz="2200" dirty="0"/>
          </a:p>
          <a:p>
            <a:pPr lvl="1"/>
            <a:endParaRPr lang="en-US" sz="2000" dirty="0"/>
          </a:p>
          <a:p>
            <a:pPr lvl="1"/>
            <a:endParaRPr lang="en-US" sz="2000" dirty="0"/>
          </a:p>
        </p:txBody>
      </p:sp>
      <p:sp>
        <p:nvSpPr>
          <p:cNvPr id="4" name="TextBox 3">
            <a:extLst>
              <a:ext uri="{FF2B5EF4-FFF2-40B4-BE49-F238E27FC236}">
                <a16:creationId xmlns:a16="http://schemas.microsoft.com/office/drawing/2014/main" id="{A109E121-4524-3234-B8CD-2380F0DDA706}"/>
              </a:ext>
            </a:extLst>
          </p:cNvPr>
          <p:cNvSpPr txBox="1"/>
          <p:nvPr/>
        </p:nvSpPr>
        <p:spPr>
          <a:xfrm>
            <a:off x="4629149" y="1825628"/>
            <a:ext cx="3543300" cy="4117975"/>
          </a:xfrm>
          <a:prstGeom prst="rect">
            <a:avLst/>
          </a:prstGeom>
        </p:spPr>
        <p:txBody>
          <a:bodyPr vert="horz" lIns="91440" tIns="45720" rIns="91440" bIns="45720" rtlCol="0">
            <a:normAutofit fontScale="70000" lnSpcReduction="20000"/>
          </a:bodyPr>
          <a:lstStyle/>
          <a:p>
            <a:pPr marL="274313" indent="-228594" defTabSz="914377">
              <a:lnSpc>
                <a:spcPct val="120000"/>
              </a:lnSpc>
              <a:buClr>
                <a:schemeClr val="accent1"/>
              </a:buClr>
              <a:buFont typeface="Arial" pitchFamily="34" charset="0"/>
              <a:buChar char="•"/>
            </a:pPr>
            <a:r>
              <a:rPr lang="en-US" sz="2200" dirty="0"/>
              <a:t>Damage and destruction of data</a:t>
            </a:r>
          </a:p>
          <a:p>
            <a:pPr marL="274313" indent="-228594" defTabSz="914377">
              <a:lnSpc>
                <a:spcPct val="120000"/>
              </a:lnSpc>
              <a:buClr>
                <a:schemeClr val="accent1"/>
              </a:buClr>
              <a:buFont typeface="Arial" pitchFamily="34" charset="0"/>
              <a:buChar char="•"/>
            </a:pPr>
            <a:r>
              <a:rPr lang="en-US" sz="2200" dirty="0"/>
              <a:t>Stolen money</a:t>
            </a:r>
          </a:p>
          <a:p>
            <a:pPr marL="274313" indent="-228594" defTabSz="914377">
              <a:lnSpc>
                <a:spcPct val="120000"/>
              </a:lnSpc>
              <a:buClr>
                <a:schemeClr val="accent1"/>
              </a:buClr>
              <a:buFont typeface="Arial" pitchFamily="34" charset="0"/>
              <a:buChar char="•"/>
            </a:pPr>
            <a:r>
              <a:rPr lang="en-US" sz="2200" dirty="0"/>
              <a:t>Lost productivity</a:t>
            </a:r>
          </a:p>
          <a:p>
            <a:pPr marL="274313" indent="-228594" defTabSz="914377">
              <a:lnSpc>
                <a:spcPct val="120000"/>
              </a:lnSpc>
              <a:buClr>
                <a:schemeClr val="accent1"/>
              </a:buClr>
              <a:buFont typeface="Arial" pitchFamily="34" charset="0"/>
              <a:buChar char="•"/>
            </a:pPr>
            <a:r>
              <a:rPr lang="en-US" sz="2200" dirty="0"/>
              <a:t>Theft of intellectual property</a:t>
            </a:r>
          </a:p>
          <a:p>
            <a:pPr marL="274313" indent="-228594" defTabSz="914377">
              <a:lnSpc>
                <a:spcPct val="120000"/>
              </a:lnSpc>
              <a:buClr>
                <a:schemeClr val="accent1"/>
              </a:buClr>
              <a:buFont typeface="Arial" pitchFamily="34" charset="0"/>
              <a:buChar char="•"/>
            </a:pPr>
            <a:r>
              <a:rPr lang="en-US" sz="2200" dirty="0"/>
              <a:t>Theft of personal and financial data</a:t>
            </a:r>
          </a:p>
          <a:p>
            <a:pPr marL="274313" indent="-228594" defTabSz="914377">
              <a:lnSpc>
                <a:spcPct val="120000"/>
              </a:lnSpc>
              <a:buClr>
                <a:schemeClr val="accent1"/>
              </a:buClr>
              <a:buFont typeface="Arial" pitchFamily="34" charset="0"/>
              <a:buChar char="•"/>
            </a:pPr>
            <a:r>
              <a:rPr lang="en-US" sz="2200" dirty="0"/>
              <a:t>Embezzlement</a:t>
            </a:r>
          </a:p>
          <a:p>
            <a:pPr marL="274313" indent="-228594" defTabSz="914377">
              <a:lnSpc>
                <a:spcPct val="120000"/>
              </a:lnSpc>
              <a:buClr>
                <a:schemeClr val="accent1"/>
              </a:buClr>
              <a:buFont typeface="Arial" pitchFamily="34" charset="0"/>
              <a:buChar char="•"/>
            </a:pPr>
            <a:r>
              <a:rPr lang="en-US" sz="2200" dirty="0"/>
              <a:t>Fraud</a:t>
            </a:r>
          </a:p>
          <a:p>
            <a:pPr marL="274313" indent="-228594" defTabSz="914377">
              <a:lnSpc>
                <a:spcPct val="120000"/>
              </a:lnSpc>
              <a:buClr>
                <a:schemeClr val="accent1"/>
              </a:buClr>
              <a:buFont typeface="Arial" pitchFamily="34" charset="0"/>
              <a:buChar char="•"/>
            </a:pPr>
            <a:r>
              <a:rPr lang="en-US" sz="2200" dirty="0"/>
              <a:t>Post-attack disruption to the normal course of business</a:t>
            </a:r>
          </a:p>
          <a:p>
            <a:pPr marL="274313" indent="-228594" defTabSz="914377">
              <a:lnSpc>
                <a:spcPct val="120000"/>
              </a:lnSpc>
              <a:buClr>
                <a:schemeClr val="accent1"/>
              </a:buClr>
              <a:buFont typeface="Arial" pitchFamily="34" charset="0"/>
              <a:buChar char="•"/>
            </a:pPr>
            <a:r>
              <a:rPr lang="en-US" sz="2200" dirty="0"/>
              <a:t>Forensic investigation</a:t>
            </a:r>
          </a:p>
          <a:p>
            <a:pPr marL="274313" indent="-228594" defTabSz="914377">
              <a:lnSpc>
                <a:spcPct val="120000"/>
              </a:lnSpc>
              <a:buClr>
                <a:schemeClr val="accent1"/>
              </a:buClr>
              <a:buFont typeface="Arial" pitchFamily="34" charset="0"/>
              <a:buChar char="•"/>
            </a:pPr>
            <a:r>
              <a:rPr lang="en-US" sz="2200" dirty="0"/>
              <a:t>Restoration and deletion of hacked data and systems</a:t>
            </a:r>
          </a:p>
          <a:p>
            <a:pPr marL="274313" indent="-228594" defTabSz="914377">
              <a:lnSpc>
                <a:spcPct val="120000"/>
              </a:lnSpc>
              <a:buClr>
                <a:schemeClr val="accent1"/>
              </a:buClr>
              <a:buFont typeface="Arial" pitchFamily="34" charset="0"/>
              <a:buChar char="•"/>
            </a:pPr>
            <a:r>
              <a:rPr lang="en-US" sz="2200" dirty="0"/>
              <a:t>Reputational harm</a:t>
            </a:r>
          </a:p>
          <a:p>
            <a:pPr marL="274313" indent="-228594" defTabSz="914377">
              <a:lnSpc>
                <a:spcPct val="120000"/>
              </a:lnSpc>
              <a:buClr>
                <a:schemeClr val="accent1"/>
              </a:buClr>
              <a:buFont typeface="Arial" pitchFamily="34" charset="0"/>
              <a:buChar char="•"/>
            </a:pPr>
            <a:r>
              <a:rPr lang="en-US" sz="2200" dirty="0"/>
              <a:t>Legal costs</a:t>
            </a:r>
          </a:p>
          <a:p>
            <a:pPr marL="274313" indent="-228594" defTabSz="914377">
              <a:lnSpc>
                <a:spcPct val="120000"/>
              </a:lnSpc>
              <a:buClr>
                <a:schemeClr val="accent1"/>
              </a:buClr>
              <a:buFont typeface="Arial" pitchFamily="34" charset="0"/>
              <a:buChar char="•"/>
            </a:pPr>
            <a:r>
              <a:rPr lang="en-US" sz="2200" dirty="0"/>
              <a:t>Regulatory fines</a:t>
            </a:r>
          </a:p>
          <a:p>
            <a:pPr marL="274313" indent="-228594" defTabSz="914377">
              <a:lnSpc>
                <a:spcPct val="90000"/>
              </a:lnSpc>
              <a:spcBef>
                <a:spcPts val="1800"/>
              </a:spcBef>
              <a:buClr>
                <a:schemeClr val="accent1"/>
              </a:buClr>
              <a:buFont typeface="Arial" pitchFamily="34" charset="0"/>
              <a:buChar char="•"/>
            </a:pPr>
            <a:endParaRPr lang="en-US" sz="700" dirty="0"/>
          </a:p>
        </p:txBody>
      </p:sp>
    </p:spTree>
    <p:extLst>
      <p:ext uri="{BB962C8B-B14F-4D97-AF65-F5344CB8AC3E}">
        <p14:creationId xmlns:p14="http://schemas.microsoft.com/office/powerpoint/2010/main" val="147540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8757-EB1E-F015-2242-195A53B5760F}"/>
              </a:ext>
            </a:extLst>
          </p:cNvPr>
          <p:cNvSpPr>
            <a:spLocks noGrp="1"/>
          </p:cNvSpPr>
          <p:nvPr>
            <p:ph type="title"/>
          </p:nvPr>
        </p:nvSpPr>
        <p:spPr>
          <a:xfrm>
            <a:off x="971550" y="546100"/>
            <a:ext cx="7200900" cy="977900"/>
          </a:xfrm>
        </p:spPr>
        <p:txBody>
          <a:bodyPr anchor="b">
            <a:normAutofit/>
          </a:bodyPr>
          <a:lstStyle/>
          <a:p>
            <a:r>
              <a:rPr lang="en-US" dirty="0"/>
              <a:t>Ransomware Groups</a:t>
            </a:r>
          </a:p>
        </p:txBody>
      </p:sp>
      <p:sp>
        <p:nvSpPr>
          <p:cNvPr id="3" name="Content Placeholder 2">
            <a:extLst>
              <a:ext uri="{FF2B5EF4-FFF2-40B4-BE49-F238E27FC236}">
                <a16:creationId xmlns:a16="http://schemas.microsoft.com/office/drawing/2014/main" id="{59D81092-5EC1-6930-7AE6-81C3F723141E}"/>
              </a:ext>
            </a:extLst>
          </p:cNvPr>
          <p:cNvSpPr>
            <a:spLocks noGrp="1"/>
          </p:cNvSpPr>
          <p:nvPr>
            <p:ph sz="half" idx="1"/>
          </p:nvPr>
        </p:nvSpPr>
        <p:spPr>
          <a:xfrm>
            <a:off x="971550" y="1825628"/>
            <a:ext cx="3543300" cy="4117975"/>
          </a:xfrm>
        </p:spPr>
        <p:txBody>
          <a:bodyPr>
            <a:normAutofit/>
          </a:bodyPr>
          <a:lstStyle/>
          <a:p>
            <a:endParaRPr lang="en-US" dirty="0"/>
          </a:p>
        </p:txBody>
      </p:sp>
      <p:pic>
        <p:nvPicPr>
          <p:cNvPr id="6" name="Picture 5" descr="A graph with text on it&#10;&#10;Description automatically generated">
            <a:extLst>
              <a:ext uri="{FF2B5EF4-FFF2-40B4-BE49-F238E27FC236}">
                <a16:creationId xmlns:a16="http://schemas.microsoft.com/office/drawing/2014/main" id="{8A1F3FEF-393C-7D05-9149-22E143D22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45" y="1825628"/>
            <a:ext cx="7870510" cy="3463022"/>
          </a:xfrm>
          <a:prstGeom prst="rect">
            <a:avLst/>
          </a:prstGeom>
          <a:noFill/>
        </p:spPr>
      </p:pic>
    </p:spTree>
    <p:extLst>
      <p:ext uri="{BB962C8B-B14F-4D97-AF65-F5344CB8AC3E}">
        <p14:creationId xmlns:p14="http://schemas.microsoft.com/office/powerpoint/2010/main" val="199018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F30A-E268-8375-A87B-994B938C3A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A03AE-417C-8F71-2526-4E06A6217986}"/>
              </a:ext>
            </a:extLst>
          </p:cNvPr>
          <p:cNvSpPr>
            <a:spLocks noGrp="1"/>
          </p:cNvSpPr>
          <p:nvPr>
            <p:ph idx="1"/>
          </p:nvPr>
        </p:nvSpPr>
        <p:spPr/>
        <p:txBody>
          <a:bodyPr/>
          <a:lstStyle/>
          <a:p>
            <a:endParaRPr lang="en-US"/>
          </a:p>
        </p:txBody>
      </p:sp>
      <p:pic>
        <p:nvPicPr>
          <p:cNvPr id="2050" name="Picture 2" descr="20 Best Hope Memes To Help You Face Life's Challenges - SayingImages.com">
            <a:extLst>
              <a:ext uri="{FF2B5EF4-FFF2-40B4-BE49-F238E27FC236}">
                <a16:creationId xmlns:a16="http://schemas.microsoft.com/office/drawing/2014/main" id="{14C49845-2E69-A64D-D064-153FFA657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9050"/>
            <a:ext cx="7620000"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36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F579-3024-A8AF-72B8-4A11893AE8A0}"/>
              </a:ext>
            </a:extLst>
          </p:cNvPr>
          <p:cNvSpPr>
            <a:spLocks noGrp="1"/>
          </p:cNvSpPr>
          <p:nvPr>
            <p:ph type="title"/>
          </p:nvPr>
        </p:nvSpPr>
        <p:spPr/>
        <p:txBody>
          <a:bodyPr/>
          <a:lstStyle/>
          <a:p>
            <a:r>
              <a:rPr lang="en-US" dirty="0"/>
              <a:t>Time for some Good News</a:t>
            </a:r>
          </a:p>
        </p:txBody>
      </p:sp>
      <p:sp>
        <p:nvSpPr>
          <p:cNvPr id="3" name="Content Placeholder 2">
            <a:extLst>
              <a:ext uri="{FF2B5EF4-FFF2-40B4-BE49-F238E27FC236}">
                <a16:creationId xmlns:a16="http://schemas.microsoft.com/office/drawing/2014/main" id="{CEECE681-A483-83CB-1713-7ACC521C0B5B}"/>
              </a:ext>
            </a:extLst>
          </p:cNvPr>
          <p:cNvSpPr>
            <a:spLocks noGrp="1"/>
          </p:cNvSpPr>
          <p:nvPr>
            <p:ph idx="1"/>
          </p:nvPr>
        </p:nvSpPr>
        <p:spPr/>
        <p:txBody>
          <a:bodyPr>
            <a:normAutofit lnSpcReduction="10000"/>
          </a:bodyPr>
          <a:lstStyle/>
          <a:p>
            <a:r>
              <a:rPr lang="en-US" dirty="0"/>
              <a:t>MTTR 3.4 days to 2.6 days</a:t>
            </a:r>
          </a:p>
          <a:p>
            <a:r>
              <a:rPr lang="en-US" dirty="0"/>
              <a:t>Some level of AI: 58 minutes</a:t>
            </a:r>
          </a:p>
          <a:p>
            <a:r>
              <a:rPr lang="en-US" dirty="0"/>
              <a:t>Full use of AI: 7 minutes</a:t>
            </a:r>
          </a:p>
          <a:p>
            <a:r>
              <a:rPr lang="en-US" dirty="0"/>
              <a:t>Mainstream knowledge of security &amp; privacy</a:t>
            </a:r>
          </a:p>
          <a:p>
            <a:pPr lvl="1"/>
            <a:r>
              <a:rPr lang="en-US" dirty="0"/>
              <a:t>Phishing awareness</a:t>
            </a:r>
          </a:p>
          <a:p>
            <a:pPr lvl="1"/>
            <a:r>
              <a:rPr lang="en-US" dirty="0"/>
              <a:t>MFA requirements</a:t>
            </a:r>
          </a:p>
          <a:p>
            <a:pPr lvl="1"/>
            <a:r>
              <a:rPr lang="en-US" dirty="0"/>
              <a:t>Business leaders</a:t>
            </a:r>
          </a:p>
          <a:p>
            <a:r>
              <a:rPr lang="en-US" dirty="0"/>
              <a:t>Law enforcement is getting better</a:t>
            </a:r>
          </a:p>
          <a:p>
            <a:pPr lvl="1"/>
            <a:r>
              <a:rPr lang="en-US" dirty="0"/>
              <a:t>ALPHV</a:t>
            </a:r>
          </a:p>
          <a:p>
            <a:pPr lvl="1"/>
            <a:r>
              <a:rPr lang="en-US" dirty="0"/>
              <a:t>Hive</a:t>
            </a:r>
          </a:p>
          <a:p>
            <a:endParaRPr lang="en-US" dirty="0"/>
          </a:p>
        </p:txBody>
      </p:sp>
    </p:spTree>
    <p:extLst>
      <p:ext uri="{BB962C8B-B14F-4D97-AF65-F5344CB8AC3E}">
        <p14:creationId xmlns:p14="http://schemas.microsoft.com/office/powerpoint/2010/main" val="36374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Technical Information (2018)</a:t>
            </a:r>
            <a:br>
              <a:rPr lang="en-US" dirty="0"/>
            </a:br>
            <a:endParaRPr lang="en-US" dirty="0"/>
          </a:p>
        </p:txBody>
      </p:sp>
      <p:sp>
        <p:nvSpPr>
          <p:cNvPr id="3" name="Content Placeholder 2"/>
          <p:cNvSpPr>
            <a:spLocks noGrp="1"/>
          </p:cNvSpPr>
          <p:nvPr>
            <p:ph idx="1"/>
          </p:nvPr>
        </p:nvSpPr>
        <p:spPr/>
        <p:txBody>
          <a:bodyPr/>
          <a:lstStyle/>
          <a:p>
            <a:r>
              <a:rPr lang="en-US" dirty="0"/>
              <a:t>Ubuntu 18.04</a:t>
            </a:r>
          </a:p>
          <a:p>
            <a:r>
              <a:rPr lang="en-US" dirty="0"/>
              <a:t>PHP 7.1</a:t>
            </a:r>
          </a:p>
          <a:p>
            <a:r>
              <a:rPr lang="en-US" dirty="0"/>
              <a:t>MySQL 5.7</a:t>
            </a:r>
          </a:p>
          <a:p>
            <a:r>
              <a:rPr lang="en-US" dirty="0"/>
              <a:t>Memcached 1.6</a:t>
            </a:r>
          </a:p>
          <a:p>
            <a:r>
              <a:rPr lang="en-US" dirty="0"/>
              <a:t>Servers: 4</a:t>
            </a:r>
          </a:p>
        </p:txBody>
      </p:sp>
    </p:spTree>
    <p:extLst>
      <p:ext uri="{BB962C8B-B14F-4D97-AF65-F5344CB8AC3E}">
        <p14:creationId xmlns:p14="http://schemas.microsoft.com/office/powerpoint/2010/main" val="358974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CF8D-B9F0-C08A-9C10-E91419DDF083}"/>
              </a:ext>
            </a:extLst>
          </p:cNvPr>
          <p:cNvSpPr>
            <a:spLocks noGrp="1"/>
          </p:cNvSpPr>
          <p:nvPr>
            <p:ph type="title"/>
          </p:nvPr>
        </p:nvSpPr>
        <p:spPr/>
        <p:txBody>
          <a:bodyPr/>
          <a:lstStyle/>
          <a:p>
            <a:r>
              <a:rPr lang="en-US" dirty="0"/>
              <a:t>New Responses &amp; Tools</a:t>
            </a:r>
          </a:p>
        </p:txBody>
      </p:sp>
      <p:sp>
        <p:nvSpPr>
          <p:cNvPr id="3" name="Content Placeholder 2">
            <a:extLst>
              <a:ext uri="{FF2B5EF4-FFF2-40B4-BE49-F238E27FC236}">
                <a16:creationId xmlns:a16="http://schemas.microsoft.com/office/drawing/2014/main" id="{D79392A3-D5C8-00D1-F8B1-5BD0A82F923A}"/>
              </a:ext>
            </a:extLst>
          </p:cNvPr>
          <p:cNvSpPr>
            <a:spLocks noGrp="1"/>
          </p:cNvSpPr>
          <p:nvPr>
            <p:ph idx="1"/>
          </p:nvPr>
        </p:nvSpPr>
        <p:spPr/>
        <p:txBody>
          <a:bodyPr>
            <a:normAutofit fontScale="77500" lnSpcReduction="20000"/>
          </a:bodyPr>
          <a:lstStyle/>
          <a:p>
            <a:r>
              <a:rPr lang="en-US" dirty="0"/>
              <a:t>Zero Trust Architecture</a:t>
            </a:r>
          </a:p>
          <a:p>
            <a:pPr lvl="1"/>
            <a:r>
              <a:rPr lang="en-US" dirty="0"/>
              <a:t>Remote Work</a:t>
            </a:r>
          </a:p>
          <a:p>
            <a:pPr lvl="1"/>
            <a:r>
              <a:rPr lang="en-US" dirty="0"/>
              <a:t>Device permissions -&gt; User permissions</a:t>
            </a:r>
          </a:p>
          <a:p>
            <a:r>
              <a:rPr lang="en-US" dirty="0"/>
              <a:t>Behavioral analytics</a:t>
            </a:r>
          </a:p>
          <a:p>
            <a:r>
              <a:rPr lang="en-US" dirty="0"/>
              <a:t>Large log data set monitoring</a:t>
            </a:r>
          </a:p>
          <a:p>
            <a:r>
              <a:rPr lang="en-US" dirty="0"/>
              <a:t>Homomorphic encryption</a:t>
            </a:r>
          </a:p>
          <a:p>
            <a:r>
              <a:rPr lang="en-US" dirty="0"/>
              <a:t>Automation</a:t>
            </a:r>
          </a:p>
          <a:p>
            <a:r>
              <a:rPr lang="en-US" dirty="0"/>
              <a:t>Defensive AI / Machine Learning</a:t>
            </a:r>
          </a:p>
          <a:p>
            <a:r>
              <a:rPr lang="en-US" dirty="0"/>
              <a:t>Organizational standards</a:t>
            </a:r>
          </a:p>
          <a:p>
            <a:r>
              <a:rPr lang="en-US" dirty="0"/>
              <a:t>Consolidation of government resources &amp; standards</a:t>
            </a:r>
          </a:p>
          <a:p>
            <a:r>
              <a:rPr lang="en-US" dirty="0"/>
              <a:t>Software bill of materials</a:t>
            </a:r>
          </a:p>
        </p:txBody>
      </p:sp>
    </p:spTree>
    <p:extLst>
      <p:ext uri="{BB962C8B-B14F-4D97-AF65-F5344CB8AC3E}">
        <p14:creationId xmlns:p14="http://schemas.microsoft.com/office/powerpoint/2010/main" val="38060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C85E-325B-1034-6EDC-15C5AD9DAA8D}"/>
              </a:ext>
            </a:extLst>
          </p:cNvPr>
          <p:cNvSpPr>
            <a:spLocks noGrp="1"/>
          </p:cNvSpPr>
          <p:nvPr>
            <p:ph type="title"/>
          </p:nvPr>
        </p:nvSpPr>
        <p:spPr>
          <a:xfrm>
            <a:off x="971550" y="546100"/>
            <a:ext cx="7200900" cy="977900"/>
          </a:xfrm>
        </p:spPr>
        <p:txBody>
          <a:bodyPr anchor="b">
            <a:normAutofit/>
          </a:bodyPr>
          <a:lstStyle/>
          <a:p>
            <a:r>
              <a:rPr lang="en-US" dirty="0"/>
              <a:t>What can we All Do?</a:t>
            </a:r>
          </a:p>
        </p:txBody>
      </p:sp>
      <p:sp>
        <p:nvSpPr>
          <p:cNvPr id="8" name="Content Placeholder 2">
            <a:extLst>
              <a:ext uri="{FF2B5EF4-FFF2-40B4-BE49-F238E27FC236}">
                <a16:creationId xmlns:a16="http://schemas.microsoft.com/office/drawing/2014/main" id="{3053E531-9781-E667-AA46-097A49378E88}"/>
              </a:ext>
            </a:extLst>
          </p:cNvPr>
          <p:cNvSpPr>
            <a:spLocks noGrp="1"/>
          </p:cNvSpPr>
          <p:nvPr>
            <p:ph sz="half" idx="1"/>
          </p:nvPr>
        </p:nvSpPr>
        <p:spPr>
          <a:xfrm>
            <a:off x="971550" y="1825628"/>
            <a:ext cx="3543300" cy="4117975"/>
          </a:xfrm>
        </p:spPr>
        <p:txBody>
          <a:bodyPr>
            <a:normAutofit fontScale="92500" lnSpcReduction="10000"/>
          </a:bodyPr>
          <a:lstStyle/>
          <a:p>
            <a:pPr marL="45719" indent="0">
              <a:buNone/>
            </a:pPr>
            <a:r>
              <a:rPr lang="en-US" b="1" dirty="0"/>
              <a:t>Non-Technical Users:</a:t>
            </a:r>
          </a:p>
          <a:p>
            <a:r>
              <a:rPr lang="en-US" dirty="0"/>
              <a:t>Strong &amp; unique passwords</a:t>
            </a:r>
          </a:p>
          <a:p>
            <a:r>
              <a:rPr lang="en-US" dirty="0"/>
              <a:t>2FA</a:t>
            </a:r>
          </a:p>
          <a:p>
            <a:r>
              <a:rPr lang="en-US" dirty="0"/>
              <a:t>Be skeptical of emails &amp; calls</a:t>
            </a:r>
          </a:p>
          <a:p>
            <a:r>
              <a:rPr lang="en-US" dirty="0"/>
              <a:t>Software updates</a:t>
            </a:r>
          </a:p>
          <a:p>
            <a:r>
              <a:rPr lang="en-US" dirty="0"/>
              <a:t>Secure Wi-Fi use</a:t>
            </a:r>
          </a:p>
          <a:p>
            <a:r>
              <a:rPr lang="en-US" dirty="0"/>
              <a:t>Backups</a:t>
            </a:r>
          </a:p>
          <a:p>
            <a:r>
              <a:rPr lang="en-US" dirty="0"/>
              <a:t>VPNs (sometimes)</a:t>
            </a:r>
          </a:p>
          <a:p>
            <a:r>
              <a:rPr lang="en-US" dirty="0"/>
              <a:t>Credit Monitoring / Freezing</a:t>
            </a:r>
          </a:p>
        </p:txBody>
      </p:sp>
      <p:sp>
        <p:nvSpPr>
          <p:cNvPr id="10" name="Content Placeholder 3">
            <a:extLst>
              <a:ext uri="{FF2B5EF4-FFF2-40B4-BE49-F238E27FC236}">
                <a16:creationId xmlns:a16="http://schemas.microsoft.com/office/drawing/2014/main" id="{C9AC0399-F2B7-1135-1500-124A7266010E}"/>
              </a:ext>
            </a:extLst>
          </p:cNvPr>
          <p:cNvSpPr>
            <a:spLocks noGrp="1"/>
          </p:cNvSpPr>
          <p:nvPr>
            <p:ph sz="half" idx="2"/>
          </p:nvPr>
        </p:nvSpPr>
        <p:spPr>
          <a:xfrm>
            <a:off x="4629149" y="1825628"/>
            <a:ext cx="3543300" cy="4117975"/>
          </a:xfrm>
        </p:spPr>
        <p:txBody>
          <a:bodyPr>
            <a:normAutofit fontScale="92500" lnSpcReduction="10000"/>
          </a:bodyPr>
          <a:lstStyle/>
          <a:p>
            <a:pPr marL="45719" indent="0">
              <a:buNone/>
            </a:pPr>
            <a:r>
              <a:rPr lang="en-US" b="1" dirty="0"/>
              <a:t>Technical Users:</a:t>
            </a:r>
          </a:p>
          <a:p>
            <a:r>
              <a:rPr lang="en-US" dirty="0"/>
              <a:t>Least privilege principles</a:t>
            </a:r>
          </a:p>
          <a:p>
            <a:r>
              <a:rPr lang="en-US" dirty="0"/>
              <a:t>Secure coding practices</a:t>
            </a:r>
          </a:p>
          <a:p>
            <a:r>
              <a:rPr lang="en-US" dirty="0"/>
              <a:t>Network segmentation</a:t>
            </a:r>
          </a:p>
          <a:p>
            <a:r>
              <a:rPr lang="en-US" dirty="0"/>
              <a:t>Incident response planning</a:t>
            </a:r>
          </a:p>
          <a:p>
            <a:r>
              <a:rPr lang="en-US" dirty="0"/>
              <a:t>Encryption</a:t>
            </a:r>
          </a:p>
          <a:p>
            <a:r>
              <a:rPr lang="en-US" dirty="0"/>
              <a:t>Regular security audits</a:t>
            </a:r>
          </a:p>
          <a:p>
            <a:r>
              <a:rPr lang="en-US" dirty="0"/>
              <a:t>Penetration testing</a:t>
            </a:r>
          </a:p>
          <a:p>
            <a:r>
              <a:rPr lang="en-US" dirty="0"/>
              <a:t>IDPS at home</a:t>
            </a:r>
          </a:p>
        </p:txBody>
      </p:sp>
      <p:sp>
        <p:nvSpPr>
          <p:cNvPr id="3" name="TextBox 2">
            <a:extLst>
              <a:ext uri="{FF2B5EF4-FFF2-40B4-BE49-F238E27FC236}">
                <a16:creationId xmlns:a16="http://schemas.microsoft.com/office/drawing/2014/main" id="{06E9B047-3754-C458-ECFB-D38ED3F88EBA}"/>
              </a:ext>
            </a:extLst>
          </p:cNvPr>
          <p:cNvSpPr txBox="1"/>
          <p:nvPr/>
        </p:nvSpPr>
        <p:spPr>
          <a:xfrm>
            <a:off x="2743200" y="6060565"/>
            <a:ext cx="3077830" cy="369332"/>
          </a:xfrm>
          <a:prstGeom prst="rect">
            <a:avLst/>
          </a:prstGeom>
          <a:noFill/>
        </p:spPr>
        <p:txBody>
          <a:bodyPr wrap="none" rtlCol="0">
            <a:spAutoFit/>
          </a:bodyPr>
          <a:lstStyle/>
          <a:p>
            <a:pPr marL="285750" indent="-285750">
              <a:buFont typeface="Arial" panose="020B0604020202020204" pitchFamily="34" charset="0"/>
              <a:buChar char="•"/>
            </a:pPr>
            <a:r>
              <a:rPr lang="en-US" dirty="0"/>
              <a:t>PASSWORD MANAGERS!!!!</a:t>
            </a:r>
          </a:p>
        </p:txBody>
      </p:sp>
    </p:spTree>
    <p:extLst>
      <p:ext uri="{BB962C8B-B14F-4D97-AF65-F5344CB8AC3E}">
        <p14:creationId xmlns:p14="http://schemas.microsoft.com/office/powerpoint/2010/main" val="239685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1306-6010-F9F4-EA57-0A5B0CD55E94}"/>
              </a:ext>
            </a:extLst>
          </p:cNvPr>
          <p:cNvSpPr>
            <a:spLocks noGrp="1"/>
          </p:cNvSpPr>
          <p:nvPr>
            <p:ph type="title"/>
          </p:nvPr>
        </p:nvSpPr>
        <p:spPr/>
        <p:txBody>
          <a:bodyPr/>
          <a:lstStyle/>
          <a:p>
            <a:r>
              <a:rPr lang="en-US" dirty="0"/>
              <a:t>VPN Recommendations</a:t>
            </a:r>
          </a:p>
        </p:txBody>
      </p:sp>
      <p:sp>
        <p:nvSpPr>
          <p:cNvPr id="3" name="Content Placeholder 2">
            <a:extLst>
              <a:ext uri="{FF2B5EF4-FFF2-40B4-BE49-F238E27FC236}">
                <a16:creationId xmlns:a16="http://schemas.microsoft.com/office/drawing/2014/main" id="{06EE1254-F71D-FE20-B811-34CD7640FFA0}"/>
              </a:ext>
            </a:extLst>
          </p:cNvPr>
          <p:cNvSpPr>
            <a:spLocks noGrp="1"/>
          </p:cNvSpPr>
          <p:nvPr>
            <p:ph sz="half" idx="1"/>
          </p:nvPr>
        </p:nvSpPr>
        <p:spPr/>
        <p:txBody>
          <a:bodyPr/>
          <a:lstStyle/>
          <a:p>
            <a:pPr marL="45719" indent="0">
              <a:buNone/>
            </a:pPr>
            <a:r>
              <a:rPr lang="en-US" dirty="0"/>
              <a:t>Nic’s Personally Trusted Providers:</a:t>
            </a:r>
          </a:p>
          <a:p>
            <a:r>
              <a:rPr lang="en-US" dirty="0"/>
              <a:t>Proton</a:t>
            </a:r>
          </a:p>
          <a:p>
            <a:r>
              <a:rPr lang="en-US" dirty="0" err="1"/>
              <a:t>Mullvad</a:t>
            </a:r>
            <a:endParaRPr lang="en-US" dirty="0"/>
          </a:p>
          <a:p>
            <a:r>
              <a:rPr lang="en-US" dirty="0"/>
              <a:t>Private Internet Access</a:t>
            </a:r>
          </a:p>
          <a:p>
            <a:r>
              <a:rPr lang="en-US" dirty="0" err="1"/>
              <a:t>Surfshark</a:t>
            </a:r>
            <a:endParaRPr lang="en-US" dirty="0"/>
          </a:p>
          <a:p>
            <a:r>
              <a:rPr lang="en-US" dirty="0" err="1"/>
              <a:t>ExpressVPN</a:t>
            </a:r>
            <a:endParaRPr lang="en-US" dirty="0"/>
          </a:p>
        </p:txBody>
      </p:sp>
      <p:sp>
        <p:nvSpPr>
          <p:cNvPr id="4" name="Content Placeholder 3">
            <a:extLst>
              <a:ext uri="{FF2B5EF4-FFF2-40B4-BE49-F238E27FC236}">
                <a16:creationId xmlns:a16="http://schemas.microsoft.com/office/drawing/2014/main" id="{78813C53-6AF6-A7D1-A0AA-783F1DAB9BEA}"/>
              </a:ext>
            </a:extLst>
          </p:cNvPr>
          <p:cNvSpPr>
            <a:spLocks noGrp="1"/>
          </p:cNvSpPr>
          <p:nvPr>
            <p:ph sz="half" idx="2"/>
          </p:nvPr>
        </p:nvSpPr>
        <p:spPr/>
        <p:txBody>
          <a:bodyPr/>
          <a:lstStyle/>
          <a:p>
            <a:endParaRPr lang="en-US" dirty="0"/>
          </a:p>
        </p:txBody>
      </p:sp>
      <p:sp>
        <p:nvSpPr>
          <p:cNvPr id="5" name="TextBox 4">
            <a:extLst>
              <a:ext uri="{FF2B5EF4-FFF2-40B4-BE49-F238E27FC236}">
                <a16:creationId xmlns:a16="http://schemas.microsoft.com/office/drawing/2014/main" id="{8B23D583-2094-99D8-B8AE-A526F253ECB0}"/>
              </a:ext>
            </a:extLst>
          </p:cNvPr>
          <p:cNvSpPr txBox="1"/>
          <p:nvPr/>
        </p:nvSpPr>
        <p:spPr>
          <a:xfrm>
            <a:off x="5955739" y="1035050"/>
            <a:ext cx="2294411" cy="369332"/>
          </a:xfrm>
          <a:prstGeom prst="rect">
            <a:avLst/>
          </a:prstGeom>
          <a:noFill/>
        </p:spPr>
        <p:txBody>
          <a:bodyPr wrap="none" rtlCol="0">
            <a:spAutoFit/>
          </a:bodyPr>
          <a:lstStyle/>
          <a:p>
            <a:r>
              <a:rPr lang="en-US" dirty="0"/>
              <a:t>(Not financial advice)</a:t>
            </a:r>
          </a:p>
        </p:txBody>
      </p:sp>
    </p:spTree>
    <p:extLst>
      <p:ext uri="{BB962C8B-B14F-4D97-AF65-F5344CB8AC3E}">
        <p14:creationId xmlns:p14="http://schemas.microsoft.com/office/powerpoint/2010/main" val="10257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C7A2-AB90-3CB8-5567-0DBA60ACB70B}"/>
              </a:ext>
            </a:extLst>
          </p:cNvPr>
          <p:cNvSpPr>
            <a:spLocks noGrp="1"/>
          </p:cNvSpPr>
          <p:nvPr>
            <p:ph type="title"/>
          </p:nvPr>
        </p:nvSpPr>
        <p:spPr/>
        <p:txBody>
          <a:bodyPr/>
          <a:lstStyle/>
          <a:p>
            <a:r>
              <a:rPr lang="en-US" dirty="0"/>
              <a:t>Password Managers</a:t>
            </a:r>
          </a:p>
        </p:txBody>
      </p:sp>
      <p:sp>
        <p:nvSpPr>
          <p:cNvPr id="3" name="Content Placeholder 2">
            <a:extLst>
              <a:ext uri="{FF2B5EF4-FFF2-40B4-BE49-F238E27FC236}">
                <a16:creationId xmlns:a16="http://schemas.microsoft.com/office/drawing/2014/main" id="{41BAB2A4-DDF7-CB01-B09C-8A1AEF26104C}"/>
              </a:ext>
            </a:extLst>
          </p:cNvPr>
          <p:cNvSpPr>
            <a:spLocks noGrp="1"/>
          </p:cNvSpPr>
          <p:nvPr>
            <p:ph sz="half" idx="1"/>
          </p:nvPr>
        </p:nvSpPr>
        <p:spPr/>
        <p:txBody>
          <a:bodyPr/>
          <a:lstStyle/>
          <a:p>
            <a:r>
              <a:rPr lang="en-US" dirty="0" err="1"/>
              <a:t>BitWarden</a:t>
            </a:r>
            <a:endParaRPr lang="en-US" dirty="0"/>
          </a:p>
          <a:p>
            <a:r>
              <a:rPr lang="en-US" dirty="0"/>
              <a:t>1Password</a:t>
            </a:r>
          </a:p>
          <a:p>
            <a:r>
              <a:rPr lang="en-US" b="1" dirty="0"/>
              <a:t>Avoid LastPass at all costs</a:t>
            </a:r>
          </a:p>
        </p:txBody>
      </p:sp>
      <p:sp>
        <p:nvSpPr>
          <p:cNvPr id="4" name="Content Placeholder 3">
            <a:extLst>
              <a:ext uri="{FF2B5EF4-FFF2-40B4-BE49-F238E27FC236}">
                <a16:creationId xmlns:a16="http://schemas.microsoft.com/office/drawing/2014/main" id="{44CAD37C-C8E2-CF4B-B6C7-38E99DA79A3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84592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84F-7B53-4F52-557C-C49041FC3EEC}"/>
              </a:ext>
            </a:extLst>
          </p:cNvPr>
          <p:cNvSpPr>
            <a:spLocks noGrp="1"/>
          </p:cNvSpPr>
          <p:nvPr>
            <p:ph type="title"/>
          </p:nvPr>
        </p:nvSpPr>
        <p:spPr>
          <a:xfrm>
            <a:off x="971550" y="546100"/>
            <a:ext cx="7200900" cy="977900"/>
          </a:xfrm>
        </p:spPr>
        <p:txBody>
          <a:bodyPr anchor="b">
            <a:normAutofit/>
          </a:bodyPr>
          <a:lstStyle/>
          <a:p>
            <a:r>
              <a:rPr lang="en-US" dirty="0"/>
              <a:t>Redrock’s Mission</a:t>
            </a:r>
          </a:p>
        </p:txBody>
      </p:sp>
      <p:sp>
        <p:nvSpPr>
          <p:cNvPr id="9" name="Content Placeholder 2">
            <a:extLst>
              <a:ext uri="{FF2B5EF4-FFF2-40B4-BE49-F238E27FC236}">
                <a16:creationId xmlns:a16="http://schemas.microsoft.com/office/drawing/2014/main" id="{D52AF7EE-985E-46E2-D6B5-0365B3CD6B6F}"/>
              </a:ext>
            </a:extLst>
          </p:cNvPr>
          <p:cNvSpPr>
            <a:spLocks noGrp="1"/>
          </p:cNvSpPr>
          <p:nvPr>
            <p:ph idx="1"/>
          </p:nvPr>
        </p:nvSpPr>
        <p:spPr>
          <a:xfrm>
            <a:off x="971550" y="1828800"/>
            <a:ext cx="7200900" cy="4114800"/>
          </a:xfrm>
        </p:spPr>
        <p:txBody>
          <a:bodyPr/>
          <a:lstStyle/>
          <a:p>
            <a:r>
              <a:rPr lang="en-US" dirty="0"/>
              <a:t>Confidentiality, Integrity, Availability</a:t>
            </a:r>
          </a:p>
          <a:p>
            <a:r>
              <a:rPr lang="en-US" dirty="0"/>
              <a:t>Compliance with standards</a:t>
            </a:r>
          </a:p>
          <a:p>
            <a:r>
              <a:rPr lang="en-US" dirty="0"/>
              <a:t>Implement advanced technologies</a:t>
            </a:r>
          </a:p>
          <a:p>
            <a:r>
              <a:rPr lang="en-US" dirty="0"/>
              <a:t>Foster a security-aware &amp; focused culture</a:t>
            </a:r>
          </a:p>
          <a:p>
            <a:r>
              <a:rPr lang="en-US" dirty="0"/>
              <a:t>Continuous improvement &amp; adaption</a:t>
            </a:r>
          </a:p>
          <a:p>
            <a:r>
              <a:rPr lang="en-US" dirty="0"/>
              <a:t>Robust policies and procedures</a:t>
            </a:r>
          </a:p>
          <a:p>
            <a:r>
              <a:rPr lang="en-US" dirty="0"/>
              <a:t>Customer Data is literally sacred</a:t>
            </a:r>
          </a:p>
        </p:txBody>
      </p:sp>
    </p:spTree>
    <p:extLst>
      <p:ext uri="{BB962C8B-B14F-4D97-AF65-F5344CB8AC3E}">
        <p14:creationId xmlns:p14="http://schemas.microsoft.com/office/powerpoint/2010/main" val="207335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052F-7A60-FBD2-7361-02009168B028}"/>
              </a:ext>
            </a:extLst>
          </p:cNvPr>
          <p:cNvSpPr>
            <a:spLocks noGrp="1"/>
          </p:cNvSpPr>
          <p:nvPr>
            <p:ph type="title"/>
          </p:nvPr>
        </p:nvSpPr>
        <p:spPr/>
        <p:txBody>
          <a:bodyPr/>
          <a:lstStyle/>
          <a:p>
            <a:r>
              <a:rPr lang="en-US" dirty="0"/>
              <a:t>TracCloud Security Tools</a:t>
            </a:r>
          </a:p>
        </p:txBody>
      </p:sp>
      <p:sp>
        <p:nvSpPr>
          <p:cNvPr id="3" name="Content Placeholder 2">
            <a:extLst>
              <a:ext uri="{FF2B5EF4-FFF2-40B4-BE49-F238E27FC236}">
                <a16:creationId xmlns:a16="http://schemas.microsoft.com/office/drawing/2014/main" id="{8C870156-99E5-02CE-A4C7-604DAD226955}"/>
              </a:ext>
            </a:extLst>
          </p:cNvPr>
          <p:cNvSpPr>
            <a:spLocks noGrp="1"/>
          </p:cNvSpPr>
          <p:nvPr>
            <p:ph idx="1"/>
          </p:nvPr>
        </p:nvSpPr>
        <p:spPr/>
        <p:txBody>
          <a:bodyPr>
            <a:normAutofit fontScale="92500" lnSpcReduction="10000"/>
          </a:bodyPr>
          <a:lstStyle/>
          <a:p>
            <a:r>
              <a:rPr lang="en-US"/>
              <a:t>AWS Security Hub</a:t>
            </a:r>
          </a:p>
          <a:p>
            <a:pPr lvl="1"/>
            <a:r>
              <a:rPr lang="en-US"/>
              <a:t>Compliance Packages</a:t>
            </a:r>
          </a:p>
          <a:p>
            <a:r>
              <a:rPr lang="en-US"/>
              <a:t>AWS Inspector</a:t>
            </a:r>
          </a:p>
          <a:p>
            <a:pPr lvl="1"/>
            <a:r>
              <a:rPr lang="en-US"/>
              <a:t>SBOM</a:t>
            </a:r>
          </a:p>
          <a:p>
            <a:pPr lvl="1"/>
            <a:r>
              <a:rPr lang="en-US"/>
              <a:t>Very fast CVE exposure identification</a:t>
            </a:r>
          </a:p>
          <a:p>
            <a:r>
              <a:rPr lang="en-US"/>
              <a:t>AWS CloudWatch</a:t>
            </a:r>
          </a:p>
          <a:p>
            <a:pPr lvl="1"/>
            <a:r>
              <a:rPr lang="en-US"/>
              <a:t>300 Alarms</a:t>
            </a:r>
          </a:p>
          <a:p>
            <a:pPr lvl="2"/>
            <a:r>
              <a:rPr lang="en-US"/>
              <a:t>AI powered anomaly detection</a:t>
            </a:r>
          </a:p>
          <a:p>
            <a:pPr lvl="1"/>
            <a:r>
              <a:rPr lang="en-US"/>
              <a:t>Log monitoring</a:t>
            </a:r>
          </a:p>
          <a:p>
            <a:r>
              <a:rPr lang="en-US"/>
              <a:t>AWS Audit Manager</a:t>
            </a:r>
          </a:p>
          <a:p>
            <a:pPr lvl="1"/>
            <a:r>
              <a:rPr lang="en-US"/>
              <a:t>Evidence collection</a:t>
            </a:r>
            <a:endParaRPr lang="en-US" dirty="0"/>
          </a:p>
        </p:txBody>
      </p:sp>
    </p:spTree>
    <p:extLst>
      <p:ext uri="{BB962C8B-B14F-4D97-AF65-F5344CB8AC3E}">
        <p14:creationId xmlns:p14="http://schemas.microsoft.com/office/powerpoint/2010/main" val="389925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The Wizard of </a:t>
            </a:r>
            <a:r>
              <a:rPr lang="en-US" sz="5400" dirty="0" err="1"/>
              <a:t>Logz</a:t>
            </a:r>
            <a:endParaRPr lang="en-US" sz="5400" dirty="0"/>
          </a:p>
        </p:txBody>
      </p:sp>
      <p:sp>
        <p:nvSpPr>
          <p:cNvPr id="3" name="Subtitle 2"/>
          <p:cNvSpPr>
            <a:spLocks noGrp="1"/>
          </p:cNvSpPr>
          <p:nvPr>
            <p:ph type="subTitle" idx="1"/>
          </p:nvPr>
        </p:nvSpPr>
        <p:spPr/>
        <p:txBody>
          <a:bodyPr/>
          <a:lstStyle/>
          <a:p>
            <a:r>
              <a:rPr lang="en-US" dirty="0" err="1"/>
              <a:t>TracCloud's</a:t>
            </a:r>
            <a:r>
              <a:rPr lang="en-US" dirty="0"/>
              <a:t> Magical Audit Trail</a:t>
            </a:r>
            <a:endParaRPr lang="en-US" dirty="0">
              <a:solidFill>
                <a:schemeClr val="accent1">
                  <a:lumMod val="75000"/>
                </a:schemeClr>
              </a:solidFill>
            </a:endParaRPr>
          </a:p>
        </p:txBody>
      </p:sp>
    </p:spTree>
    <p:extLst>
      <p:ext uri="{BB962C8B-B14F-4D97-AF65-F5344CB8AC3E}">
        <p14:creationId xmlns:p14="http://schemas.microsoft.com/office/powerpoint/2010/main" val="286039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3D35-E0FC-F07C-43BA-959D827337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783CBB-F3B7-6D54-8033-562A46612386}"/>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F6F2D413-DA1E-DC64-D88C-5C4E45166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778" y="771778"/>
            <a:ext cx="5314444" cy="53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649D-563E-8EAC-C1BE-C0523D34F152}"/>
              </a:ext>
            </a:extLst>
          </p:cNvPr>
          <p:cNvSpPr>
            <a:spLocks noGrp="1"/>
          </p:cNvSpPr>
          <p:nvPr>
            <p:ph type="title"/>
          </p:nvPr>
        </p:nvSpPr>
        <p:spPr>
          <a:xfrm>
            <a:off x="971550" y="546100"/>
            <a:ext cx="7200900" cy="977900"/>
          </a:xfrm>
        </p:spPr>
        <p:txBody>
          <a:bodyPr anchor="b">
            <a:normAutofit/>
          </a:bodyPr>
          <a:lstStyle/>
          <a:p>
            <a:r>
              <a:rPr lang="en-US" dirty="0"/>
              <a:t>Logs, Events, Audits</a:t>
            </a:r>
          </a:p>
        </p:txBody>
      </p:sp>
      <p:sp>
        <p:nvSpPr>
          <p:cNvPr id="15" name="Content Placeholder 2">
            <a:extLst>
              <a:ext uri="{FF2B5EF4-FFF2-40B4-BE49-F238E27FC236}">
                <a16:creationId xmlns:a16="http://schemas.microsoft.com/office/drawing/2014/main" id="{26EBF0A8-73E7-452A-FBCD-995C835F09DF}"/>
              </a:ext>
            </a:extLst>
          </p:cNvPr>
          <p:cNvSpPr>
            <a:spLocks noGrp="1"/>
          </p:cNvSpPr>
          <p:nvPr>
            <p:ph idx="1"/>
          </p:nvPr>
        </p:nvSpPr>
        <p:spPr>
          <a:xfrm>
            <a:off x="971550" y="1828800"/>
            <a:ext cx="7200900" cy="4114800"/>
          </a:xfrm>
        </p:spPr>
        <p:txBody>
          <a:bodyPr>
            <a:normAutofit lnSpcReduction="10000"/>
          </a:bodyPr>
          <a:lstStyle/>
          <a:p>
            <a:r>
              <a:rPr lang="en-US" dirty="0"/>
              <a:t>Requests</a:t>
            </a:r>
          </a:p>
          <a:p>
            <a:pPr lvl="1"/>
            <a:r>
              <a:rPr lang="en-US" dirty="0"/>
              <a:t>Data passed between server and client</a:t>
            </a:r>
          </a:p>
          <a:p>
            <a:r>
              <a:rPr lang="en-US" dirty="0"/>
              <a:t>Events</a:t>
            </a:r>
          </a:p>
          <a:p>
            <a:pPr lvl="1"/>
            <a:r>
              <a:rPr lang="en-US" dirty="0"/>
              <a:t>User actions</a:t>
            </a:r>
          </a:p>
          <a:p>
            <a:pPr lvl="1"/>
            <a:r>
              <a:rPr lang="en-US" dirty="0"/>
              <a:t>System events</a:t>
            </a:r>
          </a:p>
          <a:p>
            <a:r>
              <a:rPr lang="en-US" dirty="0"/>
              <a:t>Audits</a:t>
            </a:r>
          </a:p>
          <a:p>
            <a:pPr lvl="1"/>
            <a:r>
              <a:rPr lang="en-US" dirty="0"/>
              <a:t>Record reads &amp; writes</a:t>
            </a:r>
          </a:p>
          <a:p>
            <a:r>
              <a:rPr lang="en-US" dirty="0"/>
              <a:t>Logs</a:t>
            </a:r>
          </a:p>
          <a:p>
            <a:pPr lvl="1"/>
            <a:r>
              <a:rPr lang="en-US" dirty="0"/>
              <a:t>Messages</a:t>
            </a:r>
          </a:p>
          <a:p>
            <a:pPr lvl="1"/>
            <a:r>
              <a:rPr lang="en-US" dirty="0"/>
              <a:t>Notices</a:t>
            </a:r>
          </a:p>
        </p:txBody>
      </p:sp>
    </p:spTree>
    <p:extLst>
      <p:ext uri="{BB962C8B-B14F-4D97-AF65-F5344CB8AC3E}">
        <p14:creationId xmlns:p14="http://schemas.microsoft.com/office/powerpoint/2010/main" val="158689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C019-46E7-8229-123B-9CB98554EA87}"/>
              </a:ext>
            </a:extLst>
          </p:cNvPr>
          <p:cNvSpPr>
            <a:spLocks noGrp="1"/>
          </p:cNvSpPr>
          <p:nvPr>
            <p:ph type="title"/>
          </p:nvPr>
        </p:nvSpPr>
        <p:spPr/>
        <p:txBody>
          <a:bodyPr/>
          <a:lstStyle/>
          <a:p>
            <a:pPr algn="ctr"/>
            <a:r>
              <a:rPr lang="en-US" dirty="0"/>
              <a:t>Q &amp; A</a:t>
            </a:r>
          </a:p>
        </p:txBody>
      </p:sp>
      <p:sp>
        <p:nvSpPr>
          <p:cNvPr id="3" name="Content Placeholder 2">
            <a:extLst>
              <a:ext uri="{FF2B5EF4-FFF2-40B4-BE49-F238E27FC236}">
                <a16:creationId xmlns:a16="http://schemas.microsoft.com/office/drawing/2014/main" id="{093A96C2-AC89-3EC0-7D70-AE28FF1F84F0}"/>
              </a:ext>
            </a:extLst>
          </p:cNvPr>
          <p:cNvSpPr>
            <a:spLocks noGrp="1"/>
          </p:cNvSpPr>
          <p:nvPr>
            <p:ph idx="1"/>
          </p:nvPr>
        </p:nvSpPr>
        <p:spPr/>
        <p:txBody>
          <a:bodyPr/>
          <a:lstStyle/>
          <a:p>
            <a:endParaRPr lang="en-US" dirty="0"/>
          </a:p>
        </p:txBody>
      </p:sp>
      <p:pic>
        <p:nvPicPr>
          <p:cNvPr id="3076" name="Picture 4">
            <a:extLst>
              <a:ext uri="{FF2B5EF4-FFF2-40B4-BE49-F238E27FC236}">
                <a16:creationId xmlns:a16="http://schemas.microsoft.com/office/drawing/2014/main" id="{18FFBCB5-82C6-871E-CC6B-33270CE57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732" y="1524000"/>
            <a:ext cx="4698535" cy="48053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2FFAA54-0ED8-CAE1-2049-2DEF5FCF3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59" y="914400"/>
            <a:ext cx="1555106" cy="19461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80A2B73-E641-AE61-F0F3-AAFB4D8E4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714" y="4402068"/>
            <a:ext cx="2033997" cy="14848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C9B775BE-FF05-FCA0-44D7-4524981161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202" y="1706071"/>
            <a:ext cx="2031509" cy="262721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CE897012-5681-5FF5-C09F-16FAA7C97D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79" y="3429000"/>
            <a:ext cx="1931319" cy="240996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D9FBEC15-A95D-C09D-43BB-D66DF66315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536" y="151052"/>
            <a:ext cx="1251828" cy="134058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a:extLst>
              <a:ext uri="{FF2B5EF4-FFF2-40B4-BE49-F238E27FC236}">
                <a16:creationId xmlns:a16="http://schemas.microsoft.com/office/drawing/2014/main" id="{BC613DA5-3FE0-0AFF-0F99-1549D4F7CF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1157" y="160380"/>
            <a:ext cx="955784" cy="134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3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Technical Information (2020)</a:t>
            </a:r>
            <a:br>
              <a:rPr lang="en-US" dirty="0"/>
            </a:br>
            <a:endParaRPr lang="en-US" dirty="0"/>
          </a:p>
        </p:txBody>
      </p:sp>
      <p:sp>
        <p:nvSpPr>
          <p:cNvPr id="3" name="Content Placeholder 2"/>
          <p:cNvSpPr>
            <a:spLocks noGrp="1"/>
          </p:cNvSpPr>
          <p:nvPr>
            <p:ph idx="1"/>
          </p:nvPr>
        </p:nvSpPr>
        <p:spPr/>
        <p:txBody>
          <a:bodyPr/>
          <a:lstStyle/>
          <a:p>
            <a:r>
              <a:rPr lang="en-US" dirty="0"/>
              <a:t>Ubuntu 20.04</a:t>
            </a:r>
          </a:p>
          <a:p>
            <a:r>
              <a:rPr lang="en-US" dirty="0"/>
              <a:t>PHP 7.4</a:t>
            </a:r>
          </a:p>
          <a:p>
            <a:r>
              <a:rPr lang="en-US" dirty="0"/>
              <a:t>MySQL 8.0</a:t>
            </a:r>
          </a:p>
          <a:p>
            <a:r>
              <a:rPr lang="en-US" dirty="0"/>
              <a:t>Memcached 1.6</a:t>
            </a:r>
          </a:p>
          <a:p>
            <a:r>
              <a:rPr lang="en-US" dirty="0"/>
              <a:t>Servers: 8</a:t>
            </a:r>
          </a:p>
        </p:txBody>
      </p:sp>
    </p:spTree>
    <p:extLst>
      <p:ext uri="{BB962C8B-B14F-4D97-AF65-F5344CB8AC3E}">
        <p14:creationId xmlns:p14="http://schemas.microsoft.com/office/powerpoint/2010/main" val="30944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Technical Information (2022)</a:t>
            </a:r>
            <a:br>
              <a:rPr lang="en-US" dirty="0"/>
            </a:br>
            <a:endParaRPr lang="en-US" dirty="0"/>
          </a:p>
        </p:txBody>
      </p:sp>
      <p:sp>
        <p:nvSpPr>
          <p:cNvPr id="3" name="Content Placeholder 2"/>
          <p:cNvSpPr>
            <a:spLocks noGrp="1"/>
          </p:cNvSpPr>
          <p:nvPr>
            <p:ph idx="1"/>
          </p:nvPr>
        </p:nvSpPr>
        <p:spPr/>
        <p:txBody>
          <a:bodyPr/>
          <a:lstStyle/>
          <a:p>
            <a:r>
              <a:rPr lang="en-US" dirty="0"/>
              <a:t>Ubuntu 22.04</a:t>
            </a:r>
          </a:p>
          <a:p>
            <a:r>
              <a:rPr lang="en-US" dirty="0"/>
              <a:t>PHP 7.4 (8.0 in development)</a:t>
            </a:r>
          </a:p>
          <a:p>
            <a:r>
              <a:rPr lang="en-US" dirty="0"/>
              <a:t>Aurora RDS 2.0 (MySQL 8) (3.0 in development)</a:t>
            </a:r>
          </a:p>
          <a:p>
            <a:r>
              <a:rPr lang="en-US" dirty="0"/>
              <a:t>Memcached 1.6</a:t>
            </a:r>
          </a:p>
          <a:p>
            <a:r>
              <a:rPr lang="en-US" dirty="0"/>
              <a:t>Servers: 14</a:t>
            </a:r>
          </a:p>
        </p:txBody>
      </p:sp>
    </p:spTree>
    <p:extLst>
      <p:ext uri="{BB962C8B-B14F-4D97-AF65-F5344CB8AC3E}">
        <p14:creationId xmlns:p14="http://schemas.microsoft.com/office/powerpoint/2010/main" val="217323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normAutofit fontScale="90000"/>
          </a:bodyPr>
          <a:lstStyle/>
          <a:p>
            <a:r>
              <a:rPr lang="en-US" dirty="0"/>
              <a:t>Technical Information (Early 2023)</a:t>
            </a:r>
            <a:br>
              <a:rPr lang="en-US" dirty="0"/>
            </a:br>
            <a:endParaRPr lang="en-US" dirty="0"/>
          </a:p>
        </p:txBody>
      </p:sp>
      <p:sp>
        <p:nvSpPr>
          <p:cNvPr id="3" name="Content Placeholder 2"/>
          <p:cNvSpPr>
            <a:spLocks noGrp="1"/>
          </p:cNvSpPr>
          <p:nvPr>
            <p:ph idx="1"/>
          </p:nvPr>
        </p:nvSpPr>
        <p:spPr/>
        <p:txBody>
          <a:bodyPr/>
          <a:lstStyle/>
          <a:p>
            <a:r>
              <a:rPr lang="en-US" dirty="0"/>
              <a:t>Ubuntu 22.04</a:t>
            </a:r>
          </a:p>
          <a:p>
            <a:r>
              <a:rPr lang="en-US" dirty="0"/>
              <a:t>PHP 7.4 (8.1 in development)</a:t>
            </a:r>
          </a:p>
          <a:p>
            <a:r>
              <a:rPr lang="en-US" dirty="0"/>
              <a:t>Aurora RDS 3.0 (MySQL 8)</a:t>
            </a:r>
          </a:p>
          <a:p>
            <a:r>
              <a:rPr lang="en-US" dirty="0"/>
              <a:t>ElastiCache (Memcached)</a:t>
            </a:r>
          </a:p>
          <a:p>
            <a:r>
              <a:rPr lang="en-US" dirty="0"/>
              <a:t>Servers: 30</a:t>
            </a:r>
          </a:p>
        </p:txBody>
      </p:sp>
    </p:spTree>
    <p:extLst>
      <p:ext uri="{BB962C8B-B14F-4D97-AF65-F5344CB8AC3E}">
        <p14:creationId xmlns:p14="http://schemas.microsoft.com/office/powerpoint/2010/main" val="87609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normAutofit fontScale="90000"/>
          </a:bodyPr>
          <a:lstStyle/>
          <a:p>
            <a:r>
              <a:rPr lang="en-US" dirty="0"/>
              <a:t>Technical Information (Fall 2023)</a:t>
            </a:r>
            <a:br>
              <a:rPr lang="en-US" dirty="0"/>
            </a:br>
            <a:endParaRPr lang="en-US" dirty="0"/>
          </a:p>
        </p:txBody>
      </p:sp>
      <p:sp>
        <p:nvSpPr>
          <p:cNvPr id="3" name="Content Placeholder 2"/>
          <p:cNvSpPr>
            <a:spLocks noGrp="1"/>
          </p:cNvSpPr>
          <p:nvPr>
            <p:ph idx="1"/>
          </p:nvPr>
        </p:nvSpPr>
        <p:spPr/>
        <p:txBody>
          <a:bodyPr/>
          <a:lstStyle/>
          <a:p>
            <a:r>
              <a:rPr lang="en-US" dirty="0"/>
              <a:t>Ubuntu 22.04</a:t>
            </a:r>
          </a:p>
          <a:p>
            <a:r>
              <a:rPr lang="en-US" dirty="0"/>
              <a:t>PHP 8.2 (8.3 in development)</a:t>
            </a:r>
          </a:p>
          <a:p>
            <a:r>
              <a:rPr lang="en-US" dirty="0"/>
              <a:t>Aurora RDS 3.04 (MySQL 8)</a:t>
            </a:r>
          </a:p>
          <a:p>
            <a:r>
              <a:rPr lang="en-US" dirty="0"/>
              <a:t>ElastiCache (Redis)</a:t>
            </a:r>
          </a:p>
          <a:p>
            <a:r>
              <a:rPr lang="en-US" dirty="0"/>
              <a:t>Servers: 50</a:t>
            </a:r>
          </a:p>
        </p:txBody>
      </p:sp>
    </p:spTree>
    <p:extLst>
      <p:ext uri="{BB962C8B-B14F-4D97-AF65-F5344CB8AC3E}">
        <p14:creationId xmlns:p14="http://schemas.microsoft.com/office/powerpoint/2010/main" val="361588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normAutofit fontScale="90000"/>
          </a:bodyPr>
          <a:lstStyle/>
          <a:p>
            <a:r>
              <a:rPr lang="en-US" dirty="0"/>
              <a:t>Technical Information (Early 2024)</a:t>
            </a:r>
            <a:br>
              <a:rPr lang="en-US" dirty="0"/>
            </a:br>
            <a:endParaRPr lang="en-US" dirty="0"/>
          </a:p>
        </p:txBody>
      </p:sp>
      <p:sp>
        <p:nvSpPr>
          <p:cNvPr id="3" name="Content Placeholder 2"/>
          <p:cNvSpPr>
            <a:spLocks noGrp="1"/>
          </p:cNvSpPr>
          <p:nvPr>
            <p:ph idx="1"/>
          </p:nvPr>
        </p:nvSpPr>
        <p:spPr/>
        <p:txBody>
          <a:bodyPr/>
          <a:lstStyle/>
          <a:p>
            <a:r>
              <a:rPr lang="en-US" dirty="0"/>
              <a:t>Ubuntu 22.04 (24.04 in development)</a:t>
            </a:r>
          </a:p>
          <a:p>
            <a:r>
              <a:rPr lang="en-US" dirty="0"/>
              <a:t>PHP 8.3</a:t>
            </a:r>
          </a:p>
          <a:p>
            <a:r>
              <a:rPr lang="en-US" dirty="0"/>
              <a:t>Aurora RDS 3.06 (MySQL 8)</a:t>
            </a:r>
          </a:p>
          <a:p>
            <a:r>
              <a:rPr lang="en-US" dirty="0"/>
              <a:t>ElastiCache (Redis)</a:t>
            </a:r>
          </a:p>
          <a:p>
            <a:r>
              <a:rPr lang="en-US" dirty="0"/>
              <a:t>Servers: 70</a:t>
            </a:r>
          </a:p>
        </p:txBody>
      </p:sp>
    </p:spTree>
    <p:extLst>
      <p:ext uri="{BB962C8B-B14F-4D97-AF65-F5344CB8AC3E}">
        <p14:creationId xmlns:p14="http://schemas.microsoft.com/office/powerpoint/2010/main" val="315046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AWS Technologies In Use</a:t>
            </a:r>
            <a:br>
              <a:rPr lang="en-US" dirty="0"/>
            </a:br>
            <a:endParaRPr lang="en-US" dirty="0"/>
          </a:p>
        </p:txBody>
      </p:sp>
      <p:sp>
        <p:nvSpPr>
          <p:cNvPr id="3" name="Content Placeholder 2"/>
          <p:cNvSpPr>
            <a:spLocks noGrp="1"/>
          </p:cNvSpPr>
          <p:nvPr>
            <p:ph idx="1"/>
          </p:nvPr>
        </p:nvSpPr>
        <p:spPr>
          <a:xfrm>
            <a:off x="971550" y="1828800"/>
            <a:ext cx="3600450" cy="4114800"/>
          </a:xfrm>
        </p:spPr>
        <p:txBody>
          <a:bodyPr>
            <a:normAutofit fontScale="92500" lnSpcReduction="20000"/>
          </a:bodyPr>
          <a:lstStyle/>
          <a:p>
            <a:r>
              <a:rPr lang="en-US" dirty="0"/>
              <a:t>Elastic File System</a:t>
            </a:r>
          </a:p>
          <a:p>
            <a:r>
              <a:rPr lang="en-US" dirty="0"/>
              <a:t>ElastiCache</a:t>
            </a:r>
          </a:p>
          <a:p>
            <a:r>
              <a:rPr lang="en-US" dirty="0"/>
              <a:t>RDS</a:t>
            </a:r>
          </a:p>
          <a:p>
            <a:pPr lvl="1"/>
            <a:r>
              <a:rPr lang="en-US" dirty="0"/>
              <a:t>Aurora Cluster</a:t>
            </a:r>
          </a:p>
          <a:p>
            <a:pPr lvl="1"/>
            <a:r>
              <a:rPr lang="en-US" dirty="0"/>
              <a:t>Serverless</a:t>
            </a:r>
          </a:p>
          <a:p>
            <a:r>
              <a:rPr lang="en-US" dirty="0"/>
              <a:t>Secrets Manager</a:t>
            </a:r>
          </a:p>
          <a:p>
            <a:r>
              <a:rPr lang="en-US" dirty="0"/>
              <a:t>Systems Manager</a:t>
            </a:r>
          </a:p>
          <a:p>
            <a:pPr lvl="1"/>
            <a:r>
              <a:rPr lang="en-US" dirty="0"/>
              <a:t>Parameter Store</a:t>
            </a:r>
          </a:p>
          <a:p>
            <a:pPr lvl="1"/>
            <a:r>
              <a:rPr lang="en-US" dirty="0"/>
              <a:t>Fleet Manager</a:t>
            </a:r>
          </a:p>
          <a:p>
            <a:pPr lvl="1"/>
            <a:r>
              <a:rPr lang="en-US" dirty="0"/>
              <a:t>Run Commands</a:t>
            </a:r>
          </a:p>
          <a:p>
            <a:r>
              <a:rPr lang="en-US" dirty="0"/>
              <a:t>Inspector</a:t>
            </a:r>
          </a:p>
        </p:txBody>
      </p:sp>
      <p:sp>
        <p:nvSpPr>
          <p:cNvPr id="5" name="Content Placeholder 2">
            <a:extLst>
              <a:ext uri="{FF2B5EF4-FFF2-40B4-BE49-F238E27FC236}">
                <a16:creationId xmlns:a16="http://schemas.microsoft.com/office/drawing/2014/main" id="{2931B44C-0EE1-ECE7-6A47-AAE362EDFA3D}"/>
              </a:ext>
            </a:extLst>
          </p:cNvPr>
          <p:cNvSpPr txBox="1">
            <a:spLocks/>
          </p:cNvSpPr>
          <p:nvPr/>
        </p:nvSpPr>
        <p:spPr>
          <a:xfrm>
            <a:off x="4572000" y="1828800"/>
            <a:ext cx="3600450" cy="4114800"/>
          </a:xfrm>
          <a:prstGeom prst="rect">
            <a:avLst/>
          </a:prstGeom>
        </p:spPr>
        <p:txBody>
          <a:bodyPr vert="horz" lIns="91440" tIns="45720" rIns="91440" bIns="45720" rtlCol="0">
            <a:normAutofit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S3</a:t>
            </a:r>
          </a:p>
          <a:p>
            <a:r>
              <a:rPr lang="en-US" dirty="0"/>
              <a:t>Key Management Service</a:t>
            </a:r>
          </a:p>
          <a:p>
            <a:r>
              <a:rPr lang="en-US" dirty="0"/>
              <a:t>Route 53 (DNSSEC)</a:t>
            </a:r>
          </a:p>
          <a:p>
            <a:r>
              <a:rPr lang="en-US" dirty="0" err="1"/>
              <a:t>AppConfig</a:t>
            </a:r>
            <a:endParaRPr lang="en-US" dirty="0"/>
          </a:p>
          <a:p>
            <a:r>
              <a:rPr lang="en-US" dirty="0"/>
              <a:t>Elastic Load Balancing</a:t>
            </a:r>
          </a:p>
          <a:p>
            <a:r>
              <a:rPr lang="en-US" dirty="0"/>
              <a:t>Certificate Manager</a:t>
            </a:r>
          </a:p>
          <a:p>
            <a:r>
              <a:rPr lang="en-US" dirty="0"/>
              <a:t>Lambda</a:t>
            </a:r>
          </a:p>
          <a:p>
            <a:r>
              <a:rPr lang="en-US" dirty="0" err="1"/>
              <a:t>EventBridge</a:t>
            </a:r>
            <a:endParaRPr lang="en-US" dirty="0"/>
          </a:p>
          <a:p>
            <a:r>
              <a:rPr lang="en-US" dirty="0"/>
              <a:t>CloudWatch</a:t>
            </a:r>
          </a:p>
        </p:txBody>
      </p:sp>
    </p:spTree>
    <p:extLst>
      <p:ext uri="{BB962C8B-B14F-4D97-AF65-F5344CB8AC3E}">
        <p14:creationId xmlns:p14="http://schemas.microsoft.com/office/powerpoint/2010/main" val="250912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2437</TotalTime>
  <Words>1017</Words>
  <Application>Microsoft Macintosh PowerPoint</Application>
  <PresentationFormat>On-screen Show (4:3)</PresentationFormat>
  <Paragraphs>238</Paragraphs>
  <Slides>39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Cambria</vt:lpstr>
      <vt:lpstr>Söhne</vt:lpstr>
      <vt:lpstr>Red Line Business 16x9</vt:lpstr>
      <vt:lpstr>Jurassic Bytes</vt:lpstr>
      <vt:lpstr>Technical Information (2016) </vt:lpstr>
      <vt:lpstr>Technical Information (2018) </vt:lpstr>
      <vt:lpstr>Technical Information (2020) </vt:lpstr>
      <vt:lpstr>Technical Information (2022) </vt:lpstr>
      <vt:lpstr>Technical Information (Early 2023) </vt:lpstr>
      <vt:lpstr>Technical Information (Fall 2023) </vt:lpstr>
      <vt:lpstr>Technical Information (Early 2024) </vt:lpstr>
      <vt:lpstr>AWS Technologies In Use </vt:lpstr>
      <vt:lpstr>Service Layout </vt:lpstr>
      <vt:lpstr>PowerPoint Presentation</vt:lpstr>
      <vt:lpstr>Highlight: Deployment </vt:lpstr>
      <vt:lpstr>V1</vt:lpstr>
      <vt:lpstr>V2</vt:lpstr>
      <vt:lpstr>V3</vt:lpstr>
      <vt:lpstr>V4</vt:lpstr>
      <vt:lpstr>V5</vt:lpstr>
      <vt:lpstr>PowerPoint Presentation</vt:lpstr>
      <vt:lpstr>V9</vt:lpstr>
      <vt:lpstr>Enough With the boring Stuff</vt:lpstr>
      <vt:lpstr>What’s Does it mean? </vt:lpstr>
      <vt:lpstr>Resource Footprint </vt:lpstr>
      <vt:lpstr>PowerPoint Presentation</vt:lpstr>
      <vt:lpstr>Enough With the boring Stuff For real this Time</vt:lpstr>
      <vt:lpstr>The Sixth Sense</vt:lpstr>
      <vt:lpstr>Cybercrime &amp; Ransomware</vt:lpstr>
      <vt:lpstr>Ransomware Groups</vt:lpstr>
      <vt:lpstr>PowerPoint Presentation</vt:lpstr>
      <vt:lpstr>Time for some Good News</vt:lpstr>
      <vt:lpstr>New Responses &amp; Tools</vt:lpstr>
      <vt:lpstr>What can we All Do?</vt:lpstr>
      <vt:lpstr>VPN Recommendations</vt:lpstr>
      <vt:lpstr>Password Managers</vt:lpstr>
      <vt:lpstr>Redrock’s Mission</vt:lpstr>
      <vt:lpstr>TracCloud Security Tools</vt:lpstr>
      <vt:lpstr>The Wizard of Logz</vt:lpstr>
      <vt:lpstr>PowerPoint Presentation</vt:lpstr>
      <vt:lpstr>Logs, Events, Audits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Nicolas Corder</cp:lastModifiedBy>
  <cp:revision>37</cp:revision>
  <dcterms:created xsi:type="dcterms:W3CDTF">2021-11-08T16:00:51Z</dcterms:created>
  <dcterms:modified xsi:type="dcterms:W3CDTF">2024-04-04T04:24:34Z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