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Playfair Display"/>
      <p:regular r:id="rId42"/>
      <p:bold r:id="rId43"/>
      <p:italic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Oswald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PlayfairDisplay-regular.fntdata"/><Relationship Id="rId41" Type="http://schemas.openxmlformats.org/officeDocument/2006/relationships/slide" Target="slides/slide36.xml"/><Relationship Id="rId44" Type="http://schemas.openxmlformats.org/officeDocument/2006/relationships/font" Target="fonts/PlayfairDisplay-italic.fntdata"/><Relationship Id="rId43" Type="http://schemas.openxmlformats.org/officeDocument/2006/relationships/font" Target="fonts/PlayfairDisplay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swald-bold.fntdata"/><Relationship Id="rId5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b5468e4a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b5468e4a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b5468e4a7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1b5468e4a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48f45353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48f45353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b5468e4a7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b5468e4a7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48f45353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48f45353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b5468e4a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b5468e4a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b5468e4a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b5468e4a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b5468e4a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b5468e4a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48f45353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48f45353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b5468e4a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b5468e4a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48f45353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48f45353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b5468e4a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1b5468e4a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b5468e4a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b5468e4a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b5468e4a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b5468e4a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48f45353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48f45353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b5468e4a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b5468e4a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b5468e4a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b5468e4a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b5468e4a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b5468e4a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b5468e4a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b5468e4a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b5468e4a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1b5468e4a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b5468e4a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b5468e4a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b5468e4a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b5468e4a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b5468e4a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1b5468e4a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b5468e4a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1b5468e4a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b5468e4a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1b5468e4a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b5468e4a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1b5468e4a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b5468e4a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b5468e4a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b5468e4a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b5468e4a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b5468e4a7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1b5468e4a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48f45353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48f45353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b5468e4a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b5468e4a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48f45353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48f45353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b5468e4a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b5468e4a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b5468e4a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b5468e4a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48f45353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48f45353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198500" y="193700"/>
            <a:ext cx="8757900" cy="32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Post-Pandemic Changes and TracCloud Reporting</a:t>
            </a:r>
            <a:endParaRPr sz="532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Functionality and Uses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453325" y="1059325"/>
            <a:ext cx="8023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Easily able to adjust schedules due to circumstances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Ability to contact/notify students easily about changes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Ability for students and tutors to switch from in-person to online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Continued tracking of remote tutors and graders</a:t>
            </a:r>
            <a:endParaRPr sz="2300"/>
          </a:p>
        </p:txBody>
      </p:sp>
      <p:sp>
        <p:nvSpPr>
          <p:cNvPr id="111" name="Google Shape;111;p22"/>
          <p:cNvSpPr txBox="1"/>
          <p:nvPr>
            <p:ph type="title"/>
          </p:nvPr>
        </p:nvSpPr>
        <p:spPr>
          <a:xfrm>
            <a:off x="432025" y="339375"/>
            <a:ext cx="404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TracCloud has helped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ctrTitle"/>
          </p:nvPr>
        </p:nvSpPr>
        <p:spPr>
          <a:xfrm>
            <a:off x="1268550" y="1291950"/>
            <a:ext cx="6606900" cy="25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Math Achievement Services</a:t>
            </a:r>
            <a:endParaRPr sz="53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Achievement Services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714450" y="1182800"/>
            <a:ext cx="7715100" cy="3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We provide tutoring, grading and course support for our GER Math courses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Drop-in lab tutoring 5 days a week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1-1 in-person tutoring 5 days a week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Online tutoring 6 days a week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Provide grading support for 6 of 13 courses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Provide group tutoring for 5 of 13 courses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Provide course support for 5 of 13 courses 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ctrTitle"/>
          </p:nvPr>
        </p:nvSpPr>
        <p:spPr>
          <a:xfrm>
            <a:off x="1268550" y="1291950"/>
            <a:ext cx="6606900" cy="25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How we use TracCloud</a:t>
            </a:r>
            <a:endParaRPr sz="532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2" type="body"/>
          </p:nvPr>
        </p:nvSpPr>
        <p:spPr>
          <a:xfrm>
            <a:off x="675250" y="825125"/>
            <a:ext cx="67989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Track center logs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Scheduling in-person and online appointments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Tracking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attendance for course support sessions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required tutoring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tutor hours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g</a:t>
            </a:r>
            <a:r>
              <a:rPr lang="en" sz="1900"/>
              <a:t>rader hours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training/certifications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Reporting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utilization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visits for instructors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payroll</a:t>
            </a:r>
            <a:endParaRPr sz="1900"/>
          </a:p>
        </p:txBody>
      </p:sp>
      <p:sp>
        <p:nvSpPr>
          <p:cNvPr id="133" name="Google Shape;133;p26"/>
          <p:cNvSpPr txBox="1"/>
          <p:nvPr>
            <p:ph type="title"/>
          </p:nvPr>
        </p:nvSpPr>
        <p:spPr>
          <a:xfrm>
            <a:off x="379400" y="213525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Use TracCloud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ctrTitle"/>
          </p:nvPr>
        </p:nvSpPr>
        <p:spPr>
          <a:xfrm>
            <a:off x="1268550" y="1291950"/>
            <a:ext cx="6606900" cy="25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Reporting</a:t>
            </a:r>
            <a:endParaRPr sz="53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2" type="body"/>
          </p:nvPr>
        </p:nvSpPr>
        <p:spPr>
          <a:xfrm>
            <a:off x="417150" y="1391300"/>
            <a:ext cx="3188700" cy="31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Utilization Reports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Comparisons between semesters: F-F,SP-SP, F-SP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	</a:t>
            </a:r>
            <a:endParaRPr sz="1900"/>
          </a:p>
        </p:txBody>
      </p:sp>
      <p:sp>
        <p:nvSpPr>
          <p:cNvPr id="144" name="Google Shape;144;p28"/>
          <p:cNvSpPr txBox="1"/>
          <p:nvPr>
            <p:ph type="title"/>
          </p:nvPr>
        </p:nvSpPr>
        <p:spPr>
          <a:xfrm>
            <a:off x="359975" y="378800"/>
            <a:ext cx="3246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Our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 and Reporting</a:t>
            </a: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299" y="0"/>
            <a:ext cx="54147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8125"/>
            <a:ext cx="9144002" cy="210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2" type="body"/>
          </p:nvPr>
        </p:nvSpPr>
        <p:spPr>
          <a:xfrm>
            <a:off x="417150" y="1391300"/>
            <a:ext cx="3188700" cy="31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Utilization Reports</a:t>
            </a:r>
            <a:endParaRPr b="1" i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Comparisons between semesters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Semester Information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	</a:t>
            </a:r>
            <a:endParaRPr sz="1900"/>
          </a:p>
        </p:txBody>
      </p:sp>
      <p:sp>
        <p:nvSpPr>
          <p:cNvPr id="156" name="Google Shape;156;p30"/>
          <p:cNvSpPr txBox="1"/>
          <p:nvPr>
            <p:ph type="title"/>
          </p:nvPr>
        </p:nvSpPr>
        <p:spPr>
          <a:xfrm>
            <a:off x="359975" y="378800"/>
            <a:ext cx="3246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Our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 and Reporting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475" y="833850"/>
            <a:ext cx="5765125" cy="35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idx="2" type="body"/>
          </p:nvPr>
        </p:nvSpPr>
        <p:spPr>
          <a:xfrm>
            <a:off x="388625" y="1391300"/>
            <a:ext cx="3188700" cy="31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Utilization Reports</a:t>
            </a:r>
            <a:endParaRPr b="1" i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Comparisons between semesters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/>
              <a:t>Semester Information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/>
              <a:t>Breakdowns by Center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	</a:t>
            </a:r>
            <a:endParaRPr sz="1900"/>
          </a:p>
        </p:txBody>
      </p:sp>
      <p:sp>
        <p:nvSpPr>
          <p:cNvPr id="163" name="Google Shape;163;p31"/>
          <p:cNvSpPr txBox="1"/>
          <p:nvPr>
            <p:ph type="title"/>
          </p:nvPr>
        </p:nvSpPr>
        <p:spPr>
          <a:xfrm>
            <a:off x="359975" y="378800"/>
            <a:ext cx="3246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Our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 and Reporting</a:t>
            </a:r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675" y="1083976"/>
            <a:ext cx="5879876" cy="29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138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800"/>
              <a:t>Agenda</a:t>
            </a:r>
            <a:endParaRPr b="1" sz="3800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13875" y="1223675"/>
            <a:ext cx="8904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A brief overview of UAF 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A look at DMS 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Our post pandemic challenges &amp; how TracCloud has helped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Math Achievement Services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How we use TracCloud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Changes in our usage and reporting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My Favorite Reports</a:t>
            </a:r>
            <a:endParaRPr b="1"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idx="2" type="body"/>
          </p:nvPr>
        </p:nvSpPr>
        <p:spPr>
          <a:xfrm>
            <a:off x="417150" y="1391300"/>
            <a:ext cx="3188700" cy="31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Utilization Reports</a:t>
            </a:r>
            <a:endParaRPr b="1" i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Comparisons between semesters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Semester Information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/>
              <a:t>Breakdowns by Center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/>
              <a:t>Breakdowns by Course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	</a:t>
            </a:r>
            <a:endParaRPr sz="1900"/>
          </a:p>
        </p:txBody>
      </p:sp>
      <p:sp>
        <p:nvSpPr>
          <p:cNvPr id="170" name="Google Shape;170;p32"/>
          <p:cNvSpPr txBox="1"/>
          <p:nvPr>
            <p:ph type="title"/>
          </p:nvPr>
        </p:nvSpPr>
        <p:spPr>
          <a:xfrm>
            <a:off x="359975" y="378800"/>
            <a:ext cx="3246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Our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 and Reporting</a:t>
            </a:r>
            <a:endParaRPr/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000" y="934474"/>
            <a:ext cx="5814274" cy="32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idx="2" type="body"/>
          </p:nvPr>
        </p:nvSpPr>
        <p:spPr>
          <a:xfrm>
            <a:off x="417150" y="1391300"/>
            <a:ext cx="3188700" cy="31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Utilization Reports</a:t>
            </a:r>
            <a:endParaRPr b="1" i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Comparisons between semesters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Semester Information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Breakdowns by Center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Breakdowns by Course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Logins by Hour by Day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	</a:t>
            </a:r>
            <a:endParaRPr sz="1900"/>
          </a:p>
        </p:txBody>
      </p:sp>
      <p:sp>
        <p:nvSpPr>
          <p:cNvPr id="177" name="Google Shape;177;p33"/>
          <p:cNvSpPr txBox="1"/>
          <p:nvPr>
            <p:ph type="title"/>
          </p:nvPr>
        </p:nvSpPr>
        <p:spPr>
          <a:xfrm>
            <a:off x="359975" y="378800"/>
            <a:ext cx="3246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Our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 and Reporting</a:t>
            </a: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375" y="152400"/>
            <a:ext cx="5233225" cy="472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00" y="495775"/>
            <a:ext cx="8912999" cy="42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idx="2" type="body"/>
          </p:nvPr>
        </p:nvSpPr>
        <p:spPr>
          <a:xfrm>
            <a:off x="678850" y="1245275"/>
            <a:ext cx="6798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Outstanding</a:t>
            </a:r>
            <a:r>
              <a:rPr lang="en" sz="1900"/>
              <a:t> Appointment Requests Report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Visit Cleanup data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Visits by Subject/Course/Section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Consultant Certifications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Payroll</a:t>
            </a:r>
            <a:endParaRPr sz="1900"/>
          </a:p>
        </p:txBody>
      </p:sp>
      <p:sp>
        <p:nvSpPr>
          <p:cNvPr id="189" name="Google Shape;189;p35"/>
          <p:cNvSpPr txBox="1"/>
          <p:nvPr>
            <p:ph type="title"/>
          </p:nvPr>
        </p:nvSpPr>
        <p:spPr>
          <a:xfrm>
            <a:off x="359975" y="37880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Reports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Outstanding Appointment Requests</a:t>
            </a:r>
            <a:endParaRPr/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325" y="882550"/>
            <a:ext cx="4477350" cy="42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Outstanding Appointment Requests</a:t>
            </a:r>
            <a:endParaRPr/>
          </a:p>
        </p:txBody>
      </p:sp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4950"/>
            <a:ext cx="8839201" cy="371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Student Visit Cleanup Data</a:t>
            </a:r>
            <a:endParaRPr/>
          </a:p>
        </p:txBody>
      </p:sp>
      <p:pic>
        <p:nvPicPr>
          <p:cNvPr id="207" name="Google Shape;2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738" y="804775"/>
            <a:ext cx="4550513" cy="42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Visit Cleanup Data</a:t>
            </a:r>
            <a:endParaRPr/>
          </a:p>
        </p:txBody>
      </p:sp>
      <p:pic>
        <p:nvPicPr>
          <p:cNvPr id="213" name="Google Shape;2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4950"/>
            <a:ext cx="8839200" cy="37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Visits by Subject/Course/Section</a:t>
            </a:r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238" y="882550"/>
            <a:ext cx="458152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Visits by Subject/Course/Section</a:t>
            </a:r>
            <a:endParaRPr/>
          </a:p>
        </p:txBody>
      </p:sp>
      <p:pic>
        <p:nvPicPr>
          <p:cNvPr id="225" name="Google Shape;22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4950"/>
            <a:ext cx="8839200" cy="37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1640250" y="1751625"/>
            <a:ext cx="5634900" cy="16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A Brief Overview of UAF</a:t>
            </a:r>
            <a:endParaRPr sz="532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Consultant Certifications</a:t>
            </a:r>
            <a:endParaRPr/>
          </a:p>
        </p:txBody>
      </p:sp>
      <p:pic>
        <p:nvPicPr>
          <p:cNvPr id="231" name="Google Shape;23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600" y="882550"/>
            <a:ext cx="4126808" cy="39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Consultant Certifications</a:t>
            </a:r>
            <a:endParaRPr/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4950"/>
            <a:ext cx="8839200" cy="37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Payroll</a:t>
            </a:r>
            <a:endParaRPr/>
          </a:p>
        </p:txBody>
      </p:sp>
      <p:pic>
        <p:nvPicPr>
          <p:cNvPr id="243" name="Google Shape;2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925" y="875900"/>
            <a:ext cx="6694151" cy="33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Payroll</a:t>
            </a:r>
            <a:endParaRPr/>
          </a:p>
        </p:txBody>
      </p:sp>
      <p:pic>
        <p:nvPicPr>
          <p:cNvPr id="249" name="Google Shape;2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2550"/>
            <a:ext cx="8850962" cy="41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/>
          <p:nvPr>
            <p:ph type="title"/>
          </p:nvPr>
        </p:nvSpPr>
        <p:spPr>
          <a:xfrm>
            <a:off x="311700" y="193150"/>
            <a:ext cx="85206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r>
              <a:rPr lang="en"/>
              <a:t> Favorite Reports: Payroll</a:t>
            </a:r>
            <a:endParaRPr/>
          </a:p>
        </p:txBody>
      </p:sp>
      <p:pic>
        <p:nvPicPr>
          <p:cNvPr id="255" name="Google Shape;25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2550"/>
            <a:ext cx="8850962" cy="41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>
            <p:ph type="ctrTitle"/>
          </p:nvPr>
        </p:nvSpPr>
        <p:spPr>
          <a:xfrm>
            <a:off x="1640250" y="1751625"/>
            <a:ext cx="5634900" cy="16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Questions???</a:t>
            </a:r>
            <a:endParaRPr sz="532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/>
          <p:nvPr>
            <p:ph type="ctrTitle"/>
          </p:nvPr>
        </p:nvSpPr>
        <p:spPr>
          <a:xfrm>
            <a:off x="2175000" y="1817150"/>
            <a:ext cx="4794000" cy="16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Thank You</a:t>
            </a:r>
            <a:endParaRPr sz="5320"/>
          </a:p>
        </p:txBody>
      </p:sp>
      <p:sp>
        <p:nvSpPr>
          <p:cNvPr id="266" name="Google Shape;266;p48"/>
          <p:cNvSpPr txBox="1"/>
          <p:nvPr>
            <p:ph idx="1" type="subTitle"/>
          </p:nvPr>
        </p:nvSpPr>
        <p:spPr>
          <a:xfrm>
            <a:off x="2838600" y="3610175"/>
            <a:ext cx="346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100"/>
              <a:t>Dr. Latrice Bowman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100"/>
              <a:t>lnbowman@alaska.edu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1524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Overview of UAF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860025"/>
            <a:ext cx="2876400" cy="4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•Seven branch campuses that reach across the state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•89% of the student body is undergraduate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•Enrollment is around 9700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•4500 are in  Fairbanks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•62% of these are enrolled in at least one eCampus course (since covid this has increased to about 78%)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•**No centralized tutoring or academic success centers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673851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1640250" y="1751625"/>
            <a:ext cx="5634900" cy="16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A Look at DMS</a:t>
            </a:r>
            <a:endParaRPr sz="53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Look at DMS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704450"/>
            <a:ext cx="4615200" cy="4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•We have 1 Admin Assistant, 16 full-time faculty members (12 in Mathematics and 4 in Statistics) and 2 adjuncts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•**We offer 13 courses (28 sections) that are served in our centers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•We also offer 16 courses (28 sections) of other undergraduate and graduate courses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•**We have 13 TAs and 6 undergraduate student workers</a:t>
            </a:r>
            <a:endParaRPr sz="16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900" y="908088"/>
            <a:ext cx="4004199" cy="34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3C78D8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1640250" y="1751625"/>
            <a:ext cx="5634900" cy="16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Who are you?</a:t>
            </a:r>
            <a:endParaRPr sz="53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ctrTitle"/>
          </p:nvPr>
        </p:nvSpPr>
        <p:spPr>
          <a:xfrm>
            <a:off x="1268550" y="1291950"/>
            <a:ext cx="6606900" cy="25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/>
              <a:t>Our Post-Pandemic Challenges &amp; How TracCloud Helped</a:t>
            </a:r>
            <a:endParaRPr sz="53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6D7FE"/>
            </a:gs>
            <a:gs pos="100000">
              <a:srgbClr val="06758B"/>
            </a:gs>
          </a:gsLst>
          <a:lin ang="5400012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290400" y="389175"/>
            <a:ext cx="404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Post-Pandemic Challenges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912075"/>
            <a:ext cx="8350200" cy="4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Fewer faculty members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Larger class sizes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Faculty teaching more sections</a:t>
            </a:r>
            <a:endParaRPr sz="19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More flexibility with courses offerings and modality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Continue to offer asynchronous courses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All undergrad courses have a synchronous option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Some hyflex offerings</a:t>
            </a:r>
            <a:endParaRPr sz="19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Changes in</a:t>
            </a:r>
            <a:r>
              <a:rPr lang="en" sz="2100"/>
              <a:t> student support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Had to reduce in-person lab hours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Increased 1-1 in-person, individual and group online hours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Increased course support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More flexibility in student support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