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78" r:id="rId3"/>
    <p:sldId id="267" r:id="rId4"/>
    <p:sldId id="279" r:id="rId5"/>
    <p:sldId id="288" r:id="rId6"/>
    <p:sldId id="280" r:id="rId7"/>
    <p:sldId id="282" r:id="rId8"/>
    <p:sldId id="287" r:id="rId9"/>
    <p:sldId id="281" r:id="rId10"/>
    <p:sldId id="283" r:id="rId11"/>
    <p:sldId id="289" r:id="rId12"/>
    <p:sldId id="284" r:id="rId13"/>
    <p:sldId id="286" r:id="rId14"/>
    <p:sldId id="285" r:id="rId15"/>
    <p:sldId id="29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82B"/>
    <a:srgbClr val="61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20" d="100"/>
          <a:sy n="120" d="100"/>
        </p:scale>
        <p:origin x="1326" y="84"/>
      </p:cViewPr>
      <p:guideLst>
        <p:guide pos="2880"/>
        <p:guide orient="horz" pos="2160"/>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3/29/2024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3/29/2024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3/29/2024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3/29/2024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3/29/2024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redroc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625691"/>
            <a:ext cx="7543800" cy="1867043"/>
          </a:xfrm>
        </p:spPr>
        <p:txBody>
          <a:bodyPr>
            <a:normAutofit/>
          </a:bodyPr>
          <a:lstStyle/>
          <a:p>
            <a:pPr algn="ctr"/>
            <a:r>
              <a:rPr lang="en-US" dirty="0"/>
              <a:t>Personalizing </a:t>
            </a:r>
            <a:r>
              <a:rPr lang="en-US" dirty="0" err="1"/>
              <a:t>traccloud</a:t>
            </a:r>
            <a:endParaRPr lang="en-US" dirty="0"/>
          </a:p>
        </p:txBody>
      </p:sp>
      <p:sp>
        <p:nvSpPr>
          <p:cNvPr id="3" name="Subtitle 2"/>
          <p:cNvSpPr>
            <a:spLocks noGrp="1"/>
          </p:cNvSpPr>
          <p:nvPr>
            <p:ph type="subTitle" idx="1"/>
          </p:nvPr>
        </p:nvSpPr>
        <p:spPr>
          <a:xfrm>
            <a:off x="649645" y="2605230"/>
            <a:ext cx="7844708" cy="365760"/>
          </a:xfrm>
        </p:spPr>
        <p:txBody>
          <a:bodyPr>
            <a:normAutofit fontScale="92500"/>
          </a:bodyPr>
          <a:lstStyle/>
          <a:p>
            <a:r>
              <a:rPr lang="en-US" dirty="0">
                <a:solidFill>
                  <a:srgbClr val="8D182B"/>
                </a:solidFill>
              </a:rPr>
              <a:t>Using Twig and HTML to EDIT the appearance of your system</a:t>
            </a:r>
          </a:p>
        </p:txBody>
      </p:sp>
      <p:pic>
        <p:nvPicPr>
          <p:cNvPr id="4" name="Picture 3">
            <a:extLst>
              <a:ext uri="{FF2B5EF4-FFF2-40B4-BE49-F238E27FC236}">
                <a16:creationId xmlns:a16="http://schemas.microsoft.com/office/drawing/2014/main" id="{C2C9083C-B877-61DD-FBB6-9C319580F93E}"/>
              </a:ext>
            </a:extLst>
          </p:cNvPr>
          <p:cNvPicPr>
            <a:picLocks noChangeAspect="1"/>
          </p:cNvPicPr>
          <p:nvPr/>
        </p:nvPicPr>
        <p:blipFill>
          <a:blip r:embed="rId2"/>
          <a:stretch>
            <a:fillRect/>
          </a:stretch>
        </p:blipFill>
        <p:spPr>
          <a:xfrm>
            <a:off x="1296288" y="3245310"/>
            <a:ext cx="6551422" cy="2520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D2A6D3F9-E6D4-F2D5-493B-BB511ED64E5A}"/>
              </a:ext>
            </a:extLst>
          </p:cNvPr>
          <p:cNvSpPr txBox="1">
            <a:spLocks/>
          </p:cNvSpPr>
          <p:nvPr/>
        </p:nvSpPr>
        <p:spPr>
          <a:xfrm>
            <a:off x="3854394" y="5931673"/>
            <a:ext cx="1435211" cy="406808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8D182B"/>
                </a:solidFill>
              </a:rPr>
              <a:t>Bill Bennett</a:t>
            </a:r>
          </a:p>
          <a:p>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Custom views</a:t>
            </a:r>
          </a:p>
        </p:txBody>
      </p:sp>
      <p:pic>
        <p:nvPicPr>
          <p:cNvPr id="3" name="Picture 2">
            <a:extLst>
              <a:ext uri="{FF2B5EF4-FFF2-40B4-BE49-F238E27FC236}">
                <a16:creationId xmlns:a16="http://schemas.microsoft.com/office/drawing/2014/main" id="{51EE2F4E-3B7B-267B-A443-C12784553645}"/>
              </a:ext>
            </a:extLst>
          </p:cNvPr>
          <p:cNvPicPr>
            <a:picLocks noChangeAspect="1"/>
          </p:cNvPicPr>
          <p:nvPr/>
        </p:nvPicPr>
        <p:blipFill>
          <a:blip r:embed="rId2"/>
          <a:stretch>
            <a:fillRect/>
          </a:stretch>
        </p:blipFill>
        <p:spPr>
          <a:xfrm>
            <a:off x="1176864" y="3823725"/>
            <a:ext cx="6790271" cy="1954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3">
            <a:extLst>
              <a:ext uri="{FF2B5EF4-FFF2-40B4-BE49-F238E27FC236}">
                <a16:creationId xmlns:a16="http://schemas.microsoft.com/office/drawing/2014/main" id="{06738DE1-D4A4-F025-E26C-F13418FB77A6}"/>
              </a:ext>
            </a:extLst>
          </p:cNvPr>
          <p:cNvSpPr>
            <a:spLocks noGrp="1"/>
          </p:cNvSpPr>
          <p:nvPr>
            <p:ph idx="1"/>
          </p:nvPr>
        </p:nvSpPr>
        <p:spPr>
          <a:xfrm>
            <a:off x="1370604" y="1985842"/>
            <a:ext cx="7200900" cy="4114800"/>
          </a:xfrm>
        </p:spPr>
        <p:txBody>
          <a:bodyPr/>
          <a:lstStyle/>
          <a:p>
            <a:pPr marL="45719" indent="0">
              <a:buNone/>
            </a:pPr>
            <a:r>
              <a:rPr lang="en-US" dirty="0"/>
              <a:t>Modify the displayed fields directly from a listing page, including custom fields.</a:t>
            </a:r>
          </a:p>
          <a:p>
            <a:pPr marL="45719" indent="0">
              <a:buNone/>
            </a:pPr>
            <a:r>
              <a:rPr lang="en-US" dirty="0"/>
              <a:t>Export the list contents as a CSV file.</a:t>
            </a:r>
          </a:p>
        </p:txBody>
      </p:sp>
      <p:sp>
        <p:nvSpPr>
          <p:cNvPr id="6" name="TextBox 5">
            <a:extLst>
              <a:ext uri="{FF2B5EF4-FFF2-40B4-BE49-F238E27FC236}">
                <a16:creationId xmlns:a16="http://schemas.microsoft.com/office/drawing/2014/main" id="{3069BADB-2CC1-9D01-1009-A720A9C8F8D3}"/>
              </a:ext>
            </a:extLst>
          </p:cNvPr>
          <p:cNvSpPr txBox="1"/>
          <p:nvPr/>
        </p:nvSpPr>
        <p:spPr>
          <a:xfrm>
            <a:off x="1044602" y="3145590"/>
            <a:ext cx="7456833" cy="646331"/>
          </a:xfrm>
          <a:prstGeom prst="rect">
            <a:avLst/>
          </a:prstGeom>
          <a:noFill/>
        </p:spPr>
        <p:txBody>
          <a:bodyPr wrap="square" rtlCol="0">
            <a:spAutoFit/>
          </a:bodyPr>
          <a:lstStyle/>
          <a:p>
            <a:r>
              <a:rPr lang="en-US" dirty="0"/>
              <a:t>You can modify the field columns on the Students, Visits, Registrations, and Faculty Listings.</a:t>
            </a:r>
          </a:p>
        </p:txBody>
      </p:sp>
      <p:pic>
        <p:nvPicPr>
          <p:cNvPr id="7" name="Picture 6">
            <a:extLst>
              <a:ext uri="{FF2B5EF4-FFF2-40B4-BE49-F238E27FC236}">
                <a16:creationId xmlns:a16="http://schemas.microsoft.com/office/drawing/2014/main" id="{90E4BD70-3311-6969-C657-BB70F3C67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864" y="2001744"/>
            <a:ext cx="322028" cy="322028"/>
          </a:xfrm>
          <a:prstGeom prst="rect">
            <a:avLst/>
          </a:prstGeom>
        </p:spPr>
      </p:pic>
      <p:pic>
        <p:nvPicPr>
          <p:cNvPr id="8" name="Picture 7">
            <a:extLst>
              <a:ext uri="{FF2B5EF4-FFF2-40B4-BE49-F238E27FC236}">
                <a16:creationId xmlns:a16="http://schemas.microsoft.com/office/drawing/2014/main" id="{FB906564-E817-8B72-742B-C6D61B06A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959" y="2771032"/>
            <a:ext cx="322028" cy="322028"/>
          </a:xfrm>
          <a:prstGeom prst="rect">
            <a:avLst/>
          </a:prstGeom>
        </p:spPr>
      </p:pic>
      <p:sp>
        <p:nvSpPr>
          <p:cNvPr id="4" name="TextBox 3">
            <a:extLst>
              <a:ext uri="{FF2B5EF4-FFF2-40B4-BE49-F238E27FC236}">
                <a16:creationId xmlns:a16="http://schemas.microsoft.com/office/drawing/2014/main" id="{5BB03C84-3E13-3386-206C-A3E477DA2334}"/>
              </a:ext>
            </a:extLst>
          </p:cNvPr>
          <p:cNvSpPr txBox="1"/>
          <p:nvPr/>
        </p:nvSpPr>
        <p:spPr>
          <a:xfrm>
            <a:off x="446018" y="6025312"/>
            <a:ext cx="8251962" cy="369332"/>
          </a:xfrm>
          <a:prstGeom prst="rect">
            <a:avLst/>
          </a:prstGeom>
          <a:noFill/>
        </p:spPr>
        <p:txBody>
          <a:bodyPr wrap="square" rtlCol="0">
            <a:spAutoFit/>
          </a:bodyPr>
          <a:lstStyle/>
          <a:p>
            <a:pPr algn="ctr"/>
            <a:r>
              <a:rPr lang="en-US" b="1" dirty="0">
                <a:solidFill>
                  <a:srgbClr val="8D182B"/>
                </a:solidFill>
              </a:rPr>
              <a:t>For more information on views, be sure to check out Luis’s “Views” session!</a:t>
            </a:r>
          </a:p>
        </p:txBody>
      </p:sp>
    </p:spTree>
    <p:extLst>
      <p:ext uri="{BB962C8B-B14F-4D97-AF65-F5344CB8AC3E}">
        <p14:creationId xmlns:p14="http://schemas.microsoft.com/office/powerpoint/2010/main" val="9857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C5C9-44AE-4F82-02B4-94CE76DCC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2706F-6FD2-1E73-D177-4AF1C2D13B59}"/>
              </a:ext>
            </a:extLst>
          </p:cNvPr>
          <p:cNvSpPr>
            <a:spLocks noGrp="1"/>
          </p:cNvSpPr>
          <p:nvPr>
            <p:ph type="title"/>
          </p:nvPr>
        </p:nvSpPr>
        <p:spPr>
          <a:xfrm>
            <a:off x="971550" y="850900"/>
            <a:ext cx="7200900" cy="977900"/>
          </a:xfrm>
        </p:spPr>
        <p:txBody>
          <a:bodyPr/>
          <a:lstStyle/>
          <a:p>
            <a:pPr algn="ctr"/>
            <a:r>
              <a:rPr lang="en-US" dirty="0"/>
              <a:t>Custom Fields</a:t>
            </a:r>
          </a:p>
        </p:txBody>
      </p:sp>
      <p:sp>
        <p:nvSpPr>
          <p:cNvPr id="5" name="Content Placeholder 3">
            <a:extLst>
              <a:ext uri="{FF2B5EF4-FFF2-40B4-BE49-F238E27FC236}">
                <a16:creationId xmlns:a16="http://schemas.microsoft.com/office/drawing/2014/main" id="{02E00FDD-4090-C957-0FAF-A0E49C4EB281}"/>
              </a:ext>
            </a:extLst>
          </p:cNvPr>
          <p:cNvSpPr>
            <a:spLocks noGrp="1"/>
          </p:cNvSpPr>
          <p:nvPr>
            <p:ph idx="1"/>
          </p:nvPr>
        </p:nvSpPr>
        <p:spPr>
          <a:xfrm>
            <a:off x="1370604" y="1985842"/>
            <a:ext cx="7200900" cy="4114800"/>
          </a:xfrm>
        </p:spPr>
        <p:txBody>
          <a:bodyPr/>
          <a:lstStyle/>
          <a:p>
            <a:pPr marL="45719" indent="0">
              <a:buNone/>
            </a:pPr>
            <a:r>
              <a:rPr lang="en-US" sz="1800" dirty="0"/>
              <a:t>Custom fields can be configured throughout TracCloud to store additional data that your campus may require. These custom fields can be displayed in student profiles, appointments, visits, faculty, registrations, and more.</a:t>
            </a:r>
          </a:p>
          <a:p>
            <a:pPr marL="45719" indent="0">
              <a:buNone/>
            </a:pPr>
            <a:r>
              <a:rPr lang="en-US" sz="1800" dirty="0"/>
              <a:t>Once this data is created, it can be actively used to get desired information during the booking and visit process. </a:t>
            </a:r>
          </a:p>
          <a:p>
            <a:pPr marL="45719" indent="0">
              <a:buNone/>
            </a:pPr>
            <a:r>
              <a:rPr lang="en-US" sz="1800" dirty="0"/>
              <a:t>Once this data is collected, you are able to include it in your reports!</a:t>
            </a:r>
            <a:endParaRPr lang="en-US" dirty="0"/>
          </a:p>
        </p:txBody>
      </p:sp>
      <p:pic>
        <p:nvPicPr>
          <p:cNvPr id="7" name="Picture 6">
            <a:extLst>
              <a:ext uri="{FF2B5EF4-FFF2-40B4-BE49-F238E27FC236}">
                <a16:creationId xmlns:a16="http://schemas.microsoft.com/office/drawing/2014/main" id="{97B1EADD-07D5-3F9C-728D-05AE4F3EA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864" y="2001744"/>
            <a:ext cx="322028" cy="322028"/>
          </a:xfrm>
          <a:prstGeom prst="rect">
            <a:avLst/>
          </a:prstGeom>
        </p:spPr>
      </p:pic>
      <p:pic>
        <p:nvPicPr>
          <p:cNvPr id="9" name="Picture 8">
            <a:extLst>
              <a:ext uri="{FF2B5EF4-FFF2-40B4-BE49-F238E27FC236}">
                <a16:creationId xmlns:a16="http://schemas.microsoft.com/office/drawing/2014/main" id="{8E7B04D3-18CE-A162-7D45-FD96E7537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864" y="3200409"/>
            <a:ext cx="322028" cy="322028"/>
          </a:xfrm>
          <a:prstGeom prst="rect">
            <a:avLst/>
          </a:prstGeom>
        </p:spPr>
      </p:pic>
      <p:pic>
        <p:nvPicPr>
          <p:cNvPr id="10" name="Picture 9">
            <a:extLst>
              <a:ext uri="{FF2B5EF4-FFF2-40B4-BE49-F238E27FC236}">
                <a16:creationId xmlns:a16="http://schemas.microsoft.com/office/drawing/2014/main" id="{81D496B0-FBE8-3A6A-E8F8-E7ED292B5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864" y="3933915"/>
            <a:ext cx="322028" cy="322028"/>
          </a:xfrm>
          <a:prstGeom prst="rect">
            <a:avLst/>
          </a:prstGeom>
        </p:spPr>
      </p:pic>
      <p:pic>
        <p:nvPicPr>
          <p:cNvPr id="12" name="Picture 11">
            <a:extLst>
              <a:ext uri="{FF2B5EF4-FFF2-40B4-BE49-F238E27FC236}">
                <a16:creationId xmlns:a16="http://schemas.microsoft.com/office/drawing/2014/main" id="{6A39A005-B954-0D53-9242-AB35D6A4B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403" y="4351354"/>
            <a:ext cx="4377194" cy="1838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412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8BAB-2F4D-2F12-FB66-759F46272A15}"/>
              </a:ext>
            </a:extLst>
          </p:cNvPr>
          <p:cNvSpPr>
            <a:spLocks noGrp="1"/>
          </p:cNvSpPr>
          <p:nvPr>
            <p:ph type="title"/>
          </p:nvPr>
        </p:nvSpPr>
        <p:spPr/>
        <p:txBody>
          <a:bodyPr/>
          <a:lstStyle/>
          <a:p>
            <a:pPr algn="ctr"/>
            <a:r>
              <a:rPr lang="en-US" dirty="0"/>
              <a:t>html</a:t>
            </a:r>
          </a:p>
        </p:txBody>
      </p:sp>
      <p:sp>
        <p:nvSpPr>
          <p:cNvPr id="3" name="Content Placeholder 2">
            <a:extLst>
              <a:ext uri="{FF2B5EF4-FFF2-40B4-BE49-F238E27FC236}">
                <a16:creationId xmlns:a16="http://schemas.microsoft.com/office/drawing/2014/main" id="{46628111-DF9F-477F-74D7-0287B25E9B83}"/>
              </a:ext>
            </a:extLst>
          </p:cNvPr>
          <p:cNvSpPr>
            <a:spLocks noGrp="1"/>
          </p:cNvSpPr>
          <p:nvPr>
            <p:ph idx="1"/>
          </p:nvPr>
        </p:nvSpPr>
        <p:spPr>
          <a:xfrm>
            <a:off x="719030" y="1693627"/>
            <a:ext cx="7592005" cy="4114800"/>
          </a:xfrm>
        </p:spPr>
        <p:txBody>
          <a:bodyPr/>
          <a:lstStyle/>
          <a:p>
            <a:pPr marL="45719" indent="0">
              <a:buNone/>
            </a:pPr>
            <a:r>
              <a:rPr lang="en-US" dirty="0"/>
              <a:t>HTML is the code that brings the internet to life! We can incorporate this coding language into many parts of the system, as an example, you can use the following HTML in messages, emails, etc.</a:t>
            </a:r>
          </a:p>
        </p:txBody>
      </p:sp>
      <p:sp>
        <p:nvSpPr>
          <p:cNvPr id="4" name="Text Placeholder 2">
            <a:extLst>
              <a:ext uri="{FF2B5EF4-FFF2-40B4-BE49-F238E27FC236}">
                <a16:creationId xmlns:a16="http://schemas.microsoft.com/office/drawing/2014/main" id="{E243882C-669F-AF3C-BB4E-06203F46E64A}"/>
              </a:ext>
            </a:extLst>
          </p:cNvPr>
          <p:cNvSpPr txBox="1">
            <a:spLocks/>
          </p:cNvSpPr>
          <p:nvPr/>
        </p:nvSpPr>
        <p:spPr>
          <a:xfrm>
            <a:off x="1849549" y="2912560"/>
            <a:ext cx="2053002" cy="577740"/>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t>What you enter</a:t>
            </a:r>
          </a:p>
        </p:txBody>
      </p:sp>
      <p:sp>
        <p:nvSpPr>
          <p:cNvPr id="5" name="Content Placeholder 3">
            <a:extLst>
              <a:ext uri="{FF2B5EF4-FFF2-40B4-BE49-F238E27FC236}">
                <a16:creationId xmlns:a16="http://schemas.microsoft.com/office/drawing/2014/main" id="{8A58A8EE-1065-CE95-6C70-8CDBAD0DF35A}"/>
              </a:ext>
            </a:extLst>
          </p:cNvPr>
          <p:cNvSpPr txBox="1">
            <a:spLocks/>
          </p:cNvSpPr>
          <p:nvPr/>
        </p:nvSpPr>
        <p:spPr>
          <a:xfrm>
            <a:off x="1399429" y="3259925"/>
            <a:ext cx="3222216" cy="3128948"/>
          </a:xfrm>
          <a:prstGeom prst="rect">
            <a:avLst/>
          </a:prstGeom>
        </p:spPr>
        <p:txBody>
          <a:bodyPr>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i="1" dirty="0"/>
              <a:t>&lt;b&gt;</a:t>
            </a:r>
            <a:r>
              <a:rPr lang="en-US" dirty="0">
                <a:solidFill>
                  <a:schemeClr val="bg1">
                    <a:lumMod val="50000"/>
                  </a:schemeClr>
                </a:solidFill>
              </a:rPr>
              <a:t>Hello!</a:t>
            </a:r>
            <a:r>
              <a:rPr lang="en-US" i="1" dirty="0"/>
              <a:t>&lt;/b&gt;</a:t>
            </a:r>
          </a:p>
          <a:p>
            <a:pPr marL="45719" indent="0">
              <a:buNone/>
            </a:pPr>
            <a:r>
              <a:rPr lang="en-US" i="1" dirty="0"/>
              <a:t>&lt;</a:t>
            </a:r>
            <a:r>
              <a:rPr lang="en-US" i="1" dirty="0" err="1"/>
              <a:t>i</a:t>
            </a:r>
            <a:r>
              <a:rPr lang="en-US" i="1" dirty="0"/>
              <a:t>&gt;</a:t>
            </a:r>
            <a:r>
              <a:rPr lang="en-US" dirty="0">
                <a:solidFill>
                  <a:schemeClr val="bg1">
                    <a:lumMod val="50000"/>
                  </a:schemeClr>
                </a:solidFill>
              </a:rPr>
              <a:t>Here’s a link:</a:t>
            </a:r>
            <a:r>
              <a:rPr lang="en-US" i="1" dirty="0"/>
              <a:t>&lt;/</a:t>
            </a:r>
            <a:r>
              <a:rPr lang="en-US" i="1" dirty="0" err="1"/>
              <a:t>i</a:t>
            </a:r>
            <a:r>
              <a:rPr lang="en-US" i="1" dirty="0"/>
              <a:t>&gt;</a:t>
            </a:r>
          </a:p>
          <a:p>
            <a:pPr marL="45719" indent="0">
              <a:buNone/>
            </a:pPr>
            <a:r>
              <a:rPr lang="en-US" i="1" dirty="0"/>
              <a:t>&lt;a </a:t>
            </a:r>
            <a:r>
              <a:rPr lang="en-US" i="1" dirty="0" err="1"/>
              <a:t>href</a:t>
            </a:r>
            <a:r>
              <a:rPr lang="en-US" i="1" dirty="0"/>
              <a:t>=“</a:t>
            </a:r>
            <a:r>
              <a:rPr lang="en-US" i="1" dirty="0">
                <a:solidFill>
                  <a:schemeClr val="bg1">
                    <a:lumMod val="50000"/>
                  </a:schemeClr>
                </a:solidFill>
              </a:rPr>
              <a:t>https://www.go-redrock.com</a:t>
            </a:r>
            <a:r>
              <a:rPr lang="en-US" i="1" dirty="0"/>
              <a:t>”&gt;</a:t>
            </a:r>
            <a:r>
              <a:rPr lang="en-US" dirty="0">
                <a:solidFill>
                  <a:schemeClr val="bg1">
                    <a:lumMod val="50000"/>
                  </a:schemeClr>
                </a:solidFill>
              </a:rPr>
              <a:t>Clickable link</a:t>
            </a:r>
            <a:r>
              <a:rPr lang="en-US" i="1" dirty="0"/>
              <a:t>&lt;/a&gt;</a:t>
            </a:r>
          </a:p>
          <a:p>
            <a:pPr marL="45719" indent="0">
              <a:buNone/>
            </a:pPr>
            <a:r>
              <a:rPr lang="en-US" i="1" dirty="0"/>
              <a:t>&lt;</a:t>
            </a:r>
            <a:r>
              <a:rPr lang="en-US" i="1" dirty="0" err="1"/>
              <a:t>img</a:t>
            </a:r>
            <a:r>
              <a:rPr lang="en-US" i="1" dirty="0"/>
              <a:t> </a:t>
            </a:r>
            <a:r>
              <a:rPr lang="en-US" i="1" dirty="0" err="1"/>
              <a:t>src</a:t>
            </a:r>
            <a:r>
              <a:rPr lang="en-US" i="1" dirty="0"/>
              <a:t>=“</a:t>
            </a:r>
            <a:r>
              <a:rPr lang="en-US" i="1" dirty="0">
                <a:solidFill>
                  <a:schemeClr val="bg1">
                    <a:lumMod val="50000"/>
                  </a:schemeClr>
                </a:solidFill>
              </a:rPr>
              <a:t>https://www.go-redrock.com/wp-content/uploads/2021/07/TutorTrac_icon_burgundy_gradient-01.png</a:t>
            </a:r>
            <a:r>
              <a:rPr lang="en-US" i="1" dirty="0"/>
              <a:t>”&gt;</a:t>
            </a:r>
          </a:p>
        </p:txBody>
      </p:sp>
      <p:sp>
        <p:nvSpPr>
          <p:cNvPr id="6" name="Text Placeholder 4">
            <a:extLst>
              <a:ext uri="{FF2B5EF4-FFF2-40B4-BE49-F238E27FC236}">
                <a16:creationId xmlns:a16="http://schemas.microsoft.com/office/drawing/2014/main" id="{4446D195-55D8-E58F-4730-8D4A9261FD38}"/>
              </a:ext>
            </a:extLst>
          </p:cNvPr>
          <p:cNvSpPr txBox="1">
            <a:spLocks/>
          </p:cNvSpPr>
          <p:nvPr/>
        </p:nvSpPr>
        <p:spPr>
          <a:xfrm>
            <a:off x="5163677" y="2906991"/>
            <a:ext cx="3222216" cy="577740"/>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tx2"/>
                </a:solidFill>
              </a:rPr>
              <a:t>How it displays</a:t>
            </a:r>
          </a:p>
        </p:txBody>
      </p:sp>
      <p:sp>
        <p:nvSpPr>
          <p:cNvPr id="7" name="Content Placeholder 5">
            <a:extLst>
              <a:ext uri="{FF2B5EF4-FFF2-40B4-BE49-F238E27FC236}">
                <a16:creationId xmlns:a16="http://schemas.microsoft.com/office/drawing/2014/main" id="{EE846122-5313-65E1-C272-336F8D5BFD3D}"/>
              </a:ext>
            </a:extLst>
          </p:cNvPr>
          <p:cNvSpPr txBox="1">
            <a:spLocks/>
          </p:cNvSpPr>
          <p:nvPr/>
        </p:nvSpPr>
        <p:spPr>
          <a:xfrm>
            <a:off x="4951377" y="3259925"/>
            <a:ext cx="3222216" cy="3128948"/>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Hello!</a:t>
            </a:r>
          </a:p>
          <a:p>
            <a:r>
              <a:rPr lang="en-US" i="1" dirty="0"/>
              <a:t>Here’s a link:</a:t>
            </a:r>
          </a:p>
          <a:p>
            <a:r>
              <a:rPr lang="en-US" dirty="0">
                <a:hlinkClick r:id="rId2"/>
              </a:rPr>
              <a:t>Clickable link</a:t>
            </a:r>
            <a:endParaRPr lang="en-US" dirty="0"/>
          </a:p>
        </p:txBody>
      </p:sp>
      <p:pic>
        <p:nvPicPr>
          <p:cNvPr id="8" name="Picture 7">
            <a:extLst>
              <a:ext uri="{FF2B5EF4-FFF2-40B4-BE49-F238E27FC236}">
                <a16:creationId xmlns:a16="http://schemas.microsoft.com/office/drawing/2014/main" id="{B19B35C8-4217-F134-F62C-33AC3A386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524" y="4895242"/>
            <a:ext cx="1361852" cy="1361852"/>
          </a:xfrm>
          <a:prstGeom prst="rect">
            <a:avLst/>
          </a:prstGeom>
        </p:spPr>
      </p:pic>
      <p:cxnSp>
        <p:nvCxnSpPr>
          <p:cNvPr id="10" name="Straight Connector 9">
            <a:extLst>
              <a:ext uri="{FF2B5EF4-FFF2-40B4-BE49-F238E27FC236}">
                <a16:creationId xmlns:a16="http://schemas.microsoft.com/office/drawing/2014/main" id="{7E341D7E-83FD-E4B0-E586-7D403B74A616}"/>
              </a:ext>
            </a:extLst>
          </p:cNvPr>
          <p:cNvCxnSpPr>
            <a:cxnSpLocks/>
          </p:cNvCxnSpPr>
          <p:nvPr/>
        </p:nvCxnSpPr>
        <p:spPr>
          <a:xfrm>
            <a:off x="1296063" y="3244023"/>
            <a:ext cx="6441227"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D7F2246-6D97-5832-310D-56F5EE4AC82B}"/>
              </a:ext>
            </a:extLst>
          </p:cNvPr>
          <p:cNvCxnSpPr>
            <a:cxnSpLocks/>
          </p:cNvCxnSpPr>
          <p:nvPr/>
        </p:nvCxnSpPr>
        <p:spPr>
          <a:xfrm>
            <a:off x="4572000" y="3244023"/>
            <a:ext cx="0" cy="2989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641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8BAB-2F4D-2F12-FB66-759F46272A15}"/>
              </a:ext>
            </a:extLst>
          </p:cNvPr>
          <p:cNvSpPr>
            <a:spLocks noGrp="1"/>
          </p:cNvSpPr>
          <p:nvPr>
            <p:ph type="title"/>
          </p:nvPr>
        </p:nvSpPr>
        <p:spPr/>
        <p:txBody>
          <a:bodyPr/>
          <a:lstStyle/>
          <a:p>
            <a:pPr algn="ctr"/>
            <a:r>
              <a:rPr lang="en-US" dirty="0"/>
              <a:t>twig</a:t>
            </a:r>
          </a:p>
        </p:txBody>
      </p:sp>
      <p:sp>
        <p:nvSpPr>
          <p:cNvPr id="4" name="TextBox 3">
            <a:extLst>
              <a:ext uri="{FF2B5EF4-FFF2-40B4-BE49-F238E27FC236}">
                <a16:creationId xmlns:a16="http://schemas.microsoft.com/office/drawing/2014/main" id="{4256D655-7A57-9040-BCF4-A9938DE3B767}"/>
              </a:ext>
            </a:extLst>
          </p:cNvPr>
          <p:cNvSpPr txBox="1"/>
          <p:nvPr/>
        </p:nvSpPr>
        <p:spPr>
          <a:xfrm>
            <a:off x="1722100" y="2965576"/>
            <a:ext cx="2129459" cy="369332"/>
          </a:xfrm>
          <a:prstGeom prst="rect">
            <a:avLst/>
          </a:prstGeom>
          <a:noFill/>
        </p:spPr>
        <p:txBody>
          <a:bodyPr wrap="square" rtlCol="0">
            <a:spAutoFit/>
          </a:bodyPr>
          <a:lstStyle/>
          <a:p>
            <a:r>
              <a:rPr lang="en-US" b="1" dirty="0">
                <a:solidFill>
                  <a:schemeClr val="tx2"/>
                </a:solidFill>
              </a:rPr>
              <a:t>WHAT YOU ENTER</a:t>
            </a:r>
          </a:p>
        </p:txBody>
      </p:sp>
      <p:sp>
        <p:nvSpPr>
          <p:cNvPr id="5" name="TextBox 4">
            <a:extLst>
              <a:ext uri="{FF2B5EF4-FFF2-40B4-BE49-F238E27FC236}">
                <a16:creationId xmlns:a16="http://schemas.microsoft.com/office/drawing/2014/main" id="{2B3D10C1-B1C9-3B39-D8B9-3FEB568E7CD9}"/>
              </a:ext>
            </a:extLst>
          </p:cNvPr>
          <p:cNvSpPr txBox="1"/>
          <p:nvPr/>
        </p:nvSpPr>
        <p:spPr>
          <a:xfrm>
            <a:off x="5031852" y="2965838"/>
            <a:ext cx="2129459" cy="369332"/>
          </a:xfrm>
          <a:prstGeom prst="rect">
            <a:avLst/>
          </a:prstGeom>
          <a:noFill/>
        </p:spPr>
        <p:txBody>
          <a:bodyPr wrap="square" rtlCol="0">
            <a:spAutoFit/>
          </a:bodyPr>
          <a:lstStyle/>
          <a:p>
            <a:r>
              <a:rPr lang="en-US" b="1" dirty="0">
                <a:solidFill>
                  <a:schemeClr val="tx2"/>
                </a:solidFill>
              </a:rPr>
              <a:t>HOW IT DISPLAYS</a:t>
            </a:r>
          </a:p>
        </p:txBody>
      </p:sp>
      <p:cxnSp>
        <p:nvCxnSpPr>
          <p:cNvPr id="6" name="Straight Connector 5">
            <a:extLst>
              <a:ext uri="{FF2B5EF4-FFF2-40B4-BE49-F238E27FC236}">
                <a16:creationId xmlns:a16="http://schemas.microsoft.com/office/drawing/2014/main" id="{8E2B8340-3CD9-1750-8449-9A86E2EFC41B}"/>
              </a:ext>
            </a:extLst>
          </p:cNvPr>
          <p:cNvCxnSpPr>
            <a:cxnSpLocks/>
          </p:cNvCxnSpPr>
          <p:nvPr/>
        </p:nvCxnSpPr>
        <p:spPr>
          <a:xfrm>
            <a:off x="1137038" y="3343116"/>
            <a:ext cx="644122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11424D7-130E-3D59-89AC-55A2B2BF1CA1}"/>
              </a:ext>
            </a:extLst>
          </p:cNvPr>
          <p:cNvCxnSpPr>
            <a:cxnSpLocks/>
          </p:cNvCxnSpPr>
          <p:nvPr/>
        </p:nvCxnSpPr>
        <p:spPr>
          <a:xfrm>
            <a:off x="4468296" y="3343116"/>
            <a:ext cx="0" cy="2331131"/>
          </a:xfrm>
          <a:prstGeom prst="line">
            <a:avLst/>
          </a:prstGeom>
        </p:spPr>
        <p:style>
          <a:lnRef idx="1">
            <a:schemeClr val="dk1"/>
          </a:lnRef>
          <a:fillRef idx="0">
            <a:schemeClr val="dk1"/>
          </a:fillRef>
          <a:effectRef idx="0">
            <a:schemeClr val="dk1"/>
          </a:effectRef>
          <a:fontRef idx="minor">
            <a:schemeClr val="tx1"/>
          </a:fontRef>
        </p:style>
      </p:cxnSp>
      <p:sp>
        <p:nvSpPr>
          <p:cNvPr id="8" name="Content Placeholder 3">
            <a:extLst>
              <a:ext uri="{FF2B5EF4-FFF2-40B4-BE49-F238E27FC236}">
                <a16:creationId xmlns:a16="http://schemas.microsoft.com/office/drawing/2014/main" id="{0D796CD0-6FCB-1EF7-D117-378889B70F43}"/>
              </a:ext>
            </a:extLst>
          </p:cNvPr>
          <p:cNvSpPr txBox="1">
            <a:spLocks/>
          </p:cNvSpPr>
          <p:nvPr/>
        </p:nvSpPr>
        <p:spPr>
          <a:xfrm>
            <a:off x="1059351" y="3397600"/>
            <a:ext cx="3817421" cy="2396047"/>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t>Hi </a:t>
            </a:r>
            <a:r>
              <a:rPr lang="en-US" i="1" dirty="0">
                <a:solidFill>
                  <a:schemeClr val="bg1">
                    <a:lumMod val="50000"/>
                  </a:schemeClr>
                </a:solidFill>
              </a:rPr>
              <a:t>{{</a:t>
            </a:r>
            <a:r>
              <a:rPr lang="en-US" i="1" dirty="0" err="1">
                <a:solidFill>
                  <a:schemeClr val="bg1">
                    <a:lumMod val="50000"/>
                  </a:schemeClr>
                </a:solidFill>
              </a:rPr>
              <a:t>Student.First_Name</a:t>
            </a:r>
            <a:r>
              <a:rPr lang="en-US" i="1" dirty="0">
                <a:solidFill>
                  <a:schemeClr val="bg1">
                    <a:lumMod val="50000"/>
                  </a:schemeClr>
                </a:solidFill>
              </a:rPr>
              <a:t>}}</a:t>
            </a:r>
            <a:r>
              <a:rPr lang="en-US" dirty="0">
                <a:solidFill>
                  <a:schemeClr val="tx2"/>
                </a:solidFill>
              </a:rPr>
              <a:t>!</a:t>
            </a:r>
          </a:p>
          <a:p>
            <a:pPr marL="45719" indent="0">
              <a:buNone/>
            </a:pPr>
            <a:r>
              <a:rPr lang="en-US" dirty="0"/>
              <a:t>You have missed </a:t>
            </a:r>
            <a:br>
              <a:rPr lang="en-US" dirty="0"/>
            </a:br>
            <a:r>
              <a:rPr lang="en-US" i="1" dirty="0">
                <a:solidFill>
                  <a:schemeClr val="bg1">
                    <a:lumMod val="50000"/>
                  </a:schemeClr>
                </a:solidFill>
              </a:rPr>
              <a:t>{{</a:t>
            </a:r>
            <a:r>
              <a:rPr lang="en-US" i="1" dirty="0" err="1">
                <a:solidFill>
                  <a:schemeClr val="bg1">
                    <a:lumMod val="50000"/>
                  </a:schemeClr>
                </a:solidFill>
              </a:rPr>
              <a:t>CalcMissedAppointments</a:t>
            </a:r>
            <a:br>
              <a:rPr lang="en-US" i="1" dirty="0">
                <a:solidFill>
                  <a:schemeClr val="bg1">
                    <a:lumMod val="50000"/>
                  </a:schemeClr>
                </a:solidFill>
              </a:rPr>
            </a:br>
            <a:r>
              <a:rPr lang="en-US" i="1" dirty="0">
                <a:solidFill>
                  <a:schemeClr val="bg1">
                    <a:lumMod val="50000"/>
                  </a:schemeClr>
                </a:solidFill>
              </a:rPr>
              <a:t>(</a:t>
            </a:r>
            <a:r>
              <a:rPr lang="en-US" i="1" dirty="0" err="1">
                <a:solidFill>
                  <a:schemeClr val="bg1">
                    <a:lumMod val="50000"/>
                  </a:schemeClr>
                </a:solidFill>
              </a:rPr>
              <a:t>Student.Sequence</a:t>
            </a:r>
            <a:r>
              <a:rPr lang="en-US" i="1" dirty="0">
                <a:solidFill>
                  <a:schemeClr val="bg1">
                    <a:lumMod val="50000"/>
                  </a:schemeClr>
                </a:solidFill>
              </a:rPr>
              <a:t>, </a:t>
            </a:r>
            <a:r>
              <a:rPr lang="en-US" i="1" dirty="0" err="1">
                <a:solidFill>
                  <a:schemeClr val="bg1">
                    <a:lumMod val="50000"/>
                  </a:schemeClr>
                </a:solidFill>
              </a:rPr>
              <a:t>Center.ProfileID</a:t>
            </a:r>
            <a:r>
              <a:rPr lang="en-US" i="1" dirty="0">
                <a:solidFill>
                  <a:schemeClr val="bg1">
                    <a:lumMod val="50000"/>
                  </a:schemeClr>
                </a:solidFill>
              </a:rPr>
              <a:t>)}}</a:t>
            </a:r>
            <a:br>
              <a:rPr lang="en-US" dirty="0"/>
            </a:br>
            <a:r>
              <a:rPr lang="en-US" dirty="0"/>
              <a:t>appointments this semester.</a:t>
            </a:r>
          </a:p>
          <a:p>
            <a:pPr marL="45719" indent="0">
              <a:buFont typeface="Arial" pitchFamily="34" charset="0"/>
              <a:buNone/>
            </a:pPr>
            <a:endParaRPr lang="en-US" dirty="0"/>
          </a:p>
        </p:txBody>
      </p:sp>
      <p:sp>
        <p:nvSpPr>
          <p:cNvPr id="10" name="TextBox 9">
            <a:extLst>
              <a:ext uri="{FF2B5EF4-FFF2-40B4-BE49-F238E27FC236}">
                <a16:creationId xmlns:a16="http://schemas.microsoft.com/office/drawing/2014/main" id="{FCDD893E-B894-CFB0-37BF-50727B7773A4}"/>
              </a:ext>
            </a:extLst>
          </p:cNvPr>
          <p:cNvSpPr txBox="1"/>
          <p:nvPr/>
        </p:nvSpPr>
        <p:spPr>
          <a:xfrm>
            <a:off x="4659802" y="3351063"/>
            <a:ext cx="3512648" cy="1477328"/>
          </a:xfrm>
          <a:prstGeom prst="rect">
            <a:avLst/>
          </a:prstGeom>
          <a:noFill/>
        </p:spPr>
        <p:txBody>
          <a:bodyPr wrap="square">
            <a:spAutoFit/>
          </a:bodyPr>
          <a:lstStyle/>
          <a:p>
            <a:r>
              <a:rPr lang="en-US" dirty="0"/>
              <a:t>Hi Alex!</a:t>
            </a:r>
          </a:p>
          <a:p>
            <a:endParaRPr lang="en-US" dirty="0"/>
          </a:p>
          <a:p>
            <a:r>
              <a:rPr lang="en-US" dirty="0"/>
              <a:t>You have missed 3 appointments this semester. </a:t>
            </a:r>
            <a:r>
              <a:rPr lang="en-US" i="1" dirty="0">
                <a:solidFill>
                  <a:srgbClr val="610215"/>
                </a:solidFill>
              </a:rPr>
              <a:t>[uses System Pref date]</a:t>
            </a:r>
          </a:p>
        </p:txBody>
      </p:sp>
      <p:sp>
        <p:nvSpPr>
          <p:cNvPr id="3" name="Content Placeholder 2">
            <a:extLst>
              <a:ext uri="{FF2B5EF4-FFF2-40B4-BE49-F238E27FC236}">
                <a16:creationId xmlns:a16="http://schemas.microsoft.com/office/drawing/2014/main" id="{158BE462-6D97-DE9E-664E-CA75E582FB7C}"/>
              </a:ext>
            </a:extLst>
          </p:cNvPr>
          <p:cNvSpPr>
            <a:spLocks noGrp="1"/>
          </p:cNvSpPr>
          <p:nvPr>
            <p:ph idx="1"/>
          </p:nvPr>
        </p:nvSpPr>
        <p:spPr>
          <a:xfrm>
            <a:off x="883749" y="1868036"/>
            <a:ext cx="7200900" cy="4114800"/>
          </a:xfrm>
        </p:spPr>
        <p:txBody>
          <a:bodyPr/>
          <a:lstStyle/>
          <a:p>
            <a:pPr marL="45719" indent="0" algn="ctr">
              <a:buNone/>
            </a:pPr>
            <a:r>
              <a:rPr lang="en-US" dirty="0"/>
              <a:t>Twig allows you to pull data from your system and display it in outgoing emails, welcome messages, and more throughout TracCloud.</a:t>
            </a:r>
          </a:p>
        </p:txBody>
      </p:sp>
    </p:spTree>
    <p:extLst>
      <p:ext uri="{BB962C8B-B14F-4D97-AF65-F5344CB8AC3E}">
        <p14:creationId xmlns:p14="http://schemas.microsoft.com/office/powerpoint/2010/main" val="36521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8BAB-2F4D-2F12-FB66-759F46272A15}"/>
              </a:ext>
            </a:extLst>
          </p:cNvPr>
          <p:cNvSpPr>
            <a:spLocks noGrp="1"/>
          </p:cNvSpPr>
          <p:nvPr>
            <p:ph type="title"/>
          </p:nvPr>
        </p:nvSpPr>
        <p:spPr/>
        <p:txBody>
          <a:bodyPr/>
          <a:lstStyle/>
          <a:p>
            <a:pPr algn="ctr"/>
            <a:r>
              <a:rPr lang="en-US" dirty="0"/>
              <a:t>Additional twig</a:t>
            </a:r>
          </a:p>
        </p:txBody>
      </p:sp>
      <p:sp>
        <p:nvSpPr>
          <p:cNvPr id="3" name="Content Placeholder 2">
            <a:extLst>
              <a:ext uri="{FF2B5EF4-FFF2-40B4-BE49-F238E27FC236}">
                <a16:creationId xmlns:a16="http://schemas.microsoft.com/office/drawing/2014/main" id="{46628111-DF9F-477F-74D7-0287B25E9B83}"/>
              </a:ext>
            </a:extLst>
          </p:cNvPr>
          <p:cNvSpPr>
            <a:spLocks noGrp="1"/>
          </p:cNvSpPr>
          <p:nvPr>
            <p:ph idx="1"/>
          </p:nvPr>
        </p:nvSpPr>
        <p:spPr>
          <a:xfrm>
            <a:off x="477081" y="2261740"/>
            <a:ext cx="4150242" cy="3502952"/>
          </a:xfrm>
        </p:spPr>
        <p:txBody>
          <a:bodyPr>
            <a:normAutofit/>
          </a:bodyPr>
          <a:lstStyle/>
          <a:p>
            <a:pPr marL="45719" indent="0">
              <a:lnSpc>
                <a:spcPct val="100000"/>
              </a:lnSpc>
              <a:buNone/>
            </a:pPr>
            <a:r>
              <a:rPr lang="en-US" dirty="0">
                <a:solidFill>
                  <a:schemeClr val="bg1">
                    <a:lumMod val="50000"/>
                  </a:schemeClr>
                </a:solidFill>
              </a:rPr>
              <a:t>{% if </a:t>
            </a:r>
            <a:r>
              <a:rPr lang="en-US" dirty="0" err="1">
                <a:solidFill>
                  <a:schemeClr val="bg1">
                    <a:lumMod val="50000"/>
                  </a:schemeClr>
                </a:solidFill>
              </a:rPr>
              <a:t>Appointment.Online</a:t>
            </a:r>
            <a:r>
              <a:rPr lang="en-US" dirty="0">
                <a:solidFill>
                  <a:schemeClr val="bg1">
                    <a:lumMod val="50000"/>
                  </a:schemeClr>
                </a:solidFill>
              </a:rPr>
              <a:t> == "1" %}</a:t>
            </a:r>
            <a:r>
              <a:rPr lang="en-US" sz="2400" dirty="0"/>
              <a:t>This is an online appointment.</a:t>
            </a:r>
            <a:r>
              <a:rPr lang="en-US" sz="2400" dirty="0">
                <a:solidFill>
                  <a:schemeClr val="bg1">
                    <a:lumMod val="50000"/>
                  </a:schemeClr>
                </a:solidFill>
              </a:rPr>
              <a:t>{% </a:t>
            </a:r>
            <a:r>
              <a:rPr lang="en-US" dirty="0">
                <a:solidFill>
                  <a:schemeClr val="bg1">
                    <a:lumMod val="50000"/>
                  </a:schemeClr>
                </a:solidFill>
              </a:rPr>
              <a:t>endif %}</a:t>
            </a:r>
          </a:p>
          <a:p>
            <a:pPr marL="45719" indent="0">
              <a:lnSpc>
                <a:spcPct val="100000"/>
              </a:lnSpc>
              <a:buNone/>
            </a:pPr>
            <a:r>
              <a:rPr lang="en-US" i="1" dirty="0">
                <a:solidFill>
                  <a:schemeClr val="bg1">
                    <a:lumMod val="50000"/>
                  </a:schemeClr>
                </a:solidFill>
              </a:rPr>
              <a:t>{% if Appointment.CustomData.cf_99 == "Blocked" %} </a:t>
            </a:r>
            <a:r>
              <a:rPr lang="en-US" dirty="0"/>
              <a:t>You have been blocked from booking appointments. Reach out to</a:t>
            </a:r>
            <a:r>
              <a:rPr lang="en-US" i="1" dirty="0">
                <a:solidFill>
                  <a:schemeClr val="bg1">
                    <a:lumMod val="50000"/>
                  </a:schemeClr>
                </a:solidFill>
              </a:rPr>
              <a:t>[…]</a:t>
            </a:r>
            <a:br>
              <a:rPr lang="en-US" i="1" dirty="0">
                <a:solidFill>
                  <a:schemeClr val="bg1">
                    <a:lumMod val="50000"/>
                  </a:schemeClr>
                </a:solidFill>
              </a:rPr>
            </a:br>
            <a:r>
              <a:rPr lang="en-US" i="1" dirty="0">
                <a:solidFill>
                  <a:schemeClr val="bg1">
                    <a:lumMod val="50000"/>
                  </a:schemeClr>
                </a:solidFill>
              </a:rPr>
              <a:t>{% endif %}</a:t>
            </a:r>
          </a:p>
          <a:p>
            <a:pPr marL="45719" indent="0">
              <a:lnSpc>
                <a:spcPct val="100000"/>
              </a:lnSpc>
              <a:buNone/>
            </a:pP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F9F24193-AE2B-6C88-A226-7DFAB1C76585}"/>
              </a:ext>
            </a:extLst>
          </p:cNvPr>
          <p:cNvSpPr txBox="1"/>
          <p:nvPr/>
        </p:nvSpPr>
        <p:spPr>
          <a:xfrm>
            <a:off x="1807762" y="1892408"/>
            <a:ext cx="2129459" cy="369332"/>
          </a:xfrm>
          <a:prstGeom prst="rect">
            <a:avLst/>
          </a:prstGeom>
          <a:noFill/>
        </p:spPr>
        <p:txBody>
          <a:bodyPr wrap="square" rtlCol="0">
            <a:spAutoFit/>
          </a:bodyPr>
          <a:lstStyle/>
          <a:p>
            <a:r>
              <a:rPr lang="en-US" b="1" dirty="0">
                <a:solidFill>
                  <a:schemeClr val="tx2"/>
                </a:solidFill>
              </a:rPr>
              <a:t>WHAT YOU ENTER</a:t>
            </a:r>
          </a:p>
        </p:txBody>
      </p:sp>
      <p:sp>
        <p:nvSpPr>
          <p:cNvPr id="4" name="TextBox 3">
            <a:extLst>
              <a:ext uri="{FF2B5EF4-FFF2-40B4-BE49-F238E27FC236}">
                <a16:creationId xmlns:a16="http://schemas.microsoft.com/office/drawing/2014/main" id="{0F43CD0E-E970-DEB0-F1CF-DC31061BBDA3}"/>
              </a:ext>
            </a:extLst>
          </p:cNvPr>
          <p:cNvSpPr txBox="1"/>
          <p:nvPr/>
        </p:nvSpPr>
        <p:spPr>
          <a:xfrm>
            <a:off x="5206781" y="1892408"/>
            <a:ext cx="2129459" cy="369332"/>
          </a:xfrm>
          <a:prstGeom prst="rect">
            <a:avLst/>
          </a:prstGeom>
          <a:noFill/>
        </p:spPr>
        <p:txBody>
          <a:bodyPr wrap="square" rtlCol="0">
            <a:spAutoFit/>
          </a:bodyPr>
          <a:lstStyle/>
          <a:p>
            <a:r>
              <a:rPr lang="en-US" b="1" dirty="0">
                <a:solidFill>
                  <a:schemeClr val="tx2"/>
                </a:solidFill>
              </a:rPr>
              <a:t>HOW IT DISPLAYS</a:t>
            </a:r>
          </a:p>
        </p:txBody>
      </p:sp>
      <p:sp>
        <p:nvSpPr>
          <p:cNvPr id="7" name="Content Placeholder 5">
            <a:extLst>
              <a:ext uri="{FF2B5EF4-FFF2-40B4-BE49-F238E27FC236}">
                <a16:creationId xmlns:a16="http://schemas.microsoft.com/office/drawing/2014/main" id="{1AFB11F7-EEFD-DFD7-BE67-ABD7D9F5965D}"/>
              </a:ext>
            </a:extLst>
          </p:cNvPr>
          <p:cNvSpPr txBox="1">
            <a:spLocks/>
          </p:cNvSpPr>
          <p:nvPr/>
        </p:nvSpPr>
        <p:spPr>
          <a:xfrm>
            <a:off x="4702371" y="2261740"/>
            <a:ext cx="3546282" cy="285168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solidFill>
              </a:rPr>
              <a:t>This is an online appointment. </a:t>
            </a:r>
            <a:r>
              <a:rPr lang="en-US" i="1" dirty="0">
                <a:solidFill>
                  <a:srgbClr val="610215"/>
                </a:solidFill>
              </a:rPr>
              <a:t>[Only displays if the criteria is met.]</a:t>
            </a:r>
            <a:br>
              <a:rPr lang="en-US" i="1" dirty="0">
                <a:solidFill>
                  <a:srgbClr val="610215"/>
                </a:solidFill>
              </a:rPr>
            </a:br>
            <a:endParaRPr lang="en-US" i="1" dirty="0">
              <a:solidFill>
                <a:srgbClr val="610215"/>
              </a:solidFill>
            </a:endParaRPr>
          </a:p>
          <a:p>
            <a:pPr marL="45719" indent="0">
              <a:buNone/>
            </a:pPr>
            <a:r>
              <a:rPr lang="en-US" dirty="0">
                <a:solidFill>
                  <a:schemeClr val="tx2"/>
                </a:solidFill>
              </a:rPr>
              <a:t>You have been blocked</a:t>
            </a:r>
            <a:r>
              <a:rPr lang="en-US" dirty="0">
                <a:solidFill>
                  <a:schemeClr val="bg1">
                    <a:lumMod val="50000"/>
                  </a:schemeClr>
                </a:solidFill>
              </a:rPr>
              <a:t> </a:t>
            </a:r>
            <a:r>
              <a:rPr lang="en-US" dirty="0">
                <a:solidFill>
                  <a:schemeClr val="tx2"/>
                </a:solidFill>
              </a:rPr>
              <a:t>from booking appointments. Reach out to </a:t>
            </a:r>
            <a:r>
              <a:rPr lang="en-US" dirty="0">
                <a:solidFill>
                  <a:schemeClr val="bg1">
                    <a:lumMod val="50000"/>
                  </a:schemeClr>
                </a:solidFill>
              </a:rPr>
              <a:t>[…]</a:t>
            </a:r>
            <a:r>
              <a:rPr lang="en-US" i="1" dirty="0">
                <a:solidFill>
                  <a:srgbClr val="610215"/>
                </a:solidFill>
              </a:rPr>
              <a:t>[Only displays if the criteria is met.]</a:t>
            </a:r>
            <a:br>
              <a:rPr lang="en-US" i="1" dirty="0">
                <a:solidFill>
                  <a:srgbClr val="610215"/>
                </a:solidFill>
              </a:rPr>
            </a:br>
            <a:endParaRPr lang="en-US" i="1" dirty="0">
              <a:solidFill>
                <a:srgbClr val="610215"/>
              </a:solidFill>
            </a:endParaRPr>
          </a:p>
        </p:txBody>
      </p:sp>
      <p:cxnSp>
        <p:nvCxnSpPr>
          <p:cNvPr id="8" name="Straight Connector 7">
            <a:extLst>
              <a:ext uri="{FF2B5EF4-FFF2-40B4-BE49-F238E27FC236}">
                <a16:creationId xmlns:a16="http://schemas.microsoft.com/office/drawing/2014/main" id="{FEBA8F12-C5E8-DB84-8F23-4C32773FCCE6}"/>
              </a:ext>
            </a:extLst>
          </p:cNvPr>
          <p:cNvCxnSpPr>
            <a:cxnSpLocks/>
          </p:cNvCxnSpPr>
          <p:nvPr/>
        </p:nvCxnSpPr>
        <p:spPr>
          <a:xfrm>
            <a:off x="1351386" y="2261740"/>
            <a:ext cx="644122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22378E2-85E4-E0BE-293E-DCD2C63D876C}"/>
              </a:ext>
            </a:extLst>
          </p:cNvPr>
          <p:cNvCxnSpPr>
            <a:cxnSpLocks/>
          </p:cNvCxnSpPr>
          <p:nvPr/>
        </p:nvCxnSpPr>
        <p:spPr>
          <a:xfrm>
            <a:off x="4627323" y="1901256"/>
            <a:ext cx="0" cy="3350284"/>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BA5A849-79E4-4B82-A510-450760D8C9BE}"/>
              </a:ext>
            </a:extLst>
          </p:cNvPr>
          <p:cNvSpPr txBox="1"/>
          <p:nvPr/>
        </p:nvSpPr>
        <p:spPr>
          <a:xfrm>
            <a:off x="596348" y="5484032"/>
            <a:ext cx="6663193" cy="646331"/>
          </a:xfrm>
          <a:prstGeom prst="rect">
            <a:avLst/>
          </a:prstGeom>
          <a:noFill/>
        </p:spPr>
        <p:txBody>
          <a:bodyPr wrap="square" rtlCol="0">
            <a:spAutoFit/>
          </a:bodyPr>
          <a:lstStyle/>
          <a:p>
            <a:r>
              <a:rPr lang="en-US" dirty="0"/>
              <a:t>Be sure to check out our Wiki for the full list of Twig tags/syntax!</a:t>
            </a:r>
          </a:p>
          <a:p>
            <a:endParaRPr lang="en-US" dirty="0"/>
          </a:p>
        </p:txBody>
      </p:sp>
      <p:pic>
        <p:nvPicPr>
          <p:cNvPr id="10" name="Picture 9">
            <a:extLst>
              <a:ext uri="{FF2B5EF4-FFF2-40B4-BE49-F238E27FC236}">
                <a16:creationId xmlns:a16="http://schemas.microsoft.com/office/drawing/2014/main" id="{D8DECDFA-5E63-AD77-FCD6-5F18DE038F96}"/>
              </a:ext>
            </a:extLst>
          </p:cNvPr>
          <p:cNvPicPr>
            <a:picLocks noChangeAspect="1"/>
          </p:cNvPicPr>
          <p:nvPr/>
        </p:nvPicPr>
        <p:blipFill>
          <a:blip r:embed="rId2"/>
          <a:stretch>
            <a:fillRect/>
          </a:stretch>
        </p:blipFill>
        <p:spPr>
          <a:xfrm>
            <a:off x="7113969" y="5019565"/>
            <a:ext cx="1292335" cy="1292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68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B3C43-02F3-0AAB-5755-040EC9128C5E}"/>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E8EEF1E-A10A-5E87-BCEB-5BD9050EA447}"/>
              </a:ext>
            </a:extLst>
          </p:cNvPr>
          <p:cNvSpPr>
            <a:spLocks noGrp="1"/>
          </p:cNvSpPr>
          <p:nvPr>
            <p:ph idx="1"/>
          </p:nvPr>
        </p:nvSpPr>
        <p:spPr>
          <a:xfrm>
            <a:off x="654367" y="2649794"/>
            <a:ext cx="7835265" cy="1558411"/>
          </a:xfrm>
        </p:spPr>
        <p:txBody>
          <a:bodyPr>
            <a:normAutofit fontScale="70000" lnSpcReduction="20000"/>
          </a:bodyPr>
          <a:lstStyle/>
          <a:p>
            <a:pPr marL="45719" indent="0" algn="ctr">
              <a:buNone/>
            </a:pPr>
            <a:r>
              <a:rPr lang="en-US" sz="6000" b="1" i="0" dirty="0">
                <a:solidFill>
                  <a:srgbClr val="8D182B"/>
                </a:solidFill>
                <a:effectLst/>
                <a:latin typeface="+mj-lt"/>
              </a:rPr>
              <a:t>10% off new modules and/or profiles if purchased before 5/15/2024</a:t>
            </a:r>
            <a:endParaRPr lang="en-US" sz="6000" b="1" dirty="0">
              <a:solidFill>
                <a:srgbClr val="8D182B"/>
              </a:solidFill>
              <a:latin typeface="+mj-lt"/>
            </a:endParaRPr>
          </a:p>
        </p:txBody>
      </p:sp>
    </p:spTree>
    <p:extLst>
      <p:ext uri="{BB962C8B-B14F-4D97-AF65-F5344CB8AC3E}">
        <p14:creationId xmlns:p14="http://schemas.microsoft.com/office/powerpoint/2010/main" val="336545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94" y="955204"/>
            <a:ext cx="7200900" cy="977900"/>
          </a:xfrm>
        </p:spPr>
        <p:txBody>
          <a:bodyPr/>
          <a:lstStyle/>
          <a:p>
            <a:pPr algn="ctr"/>
            <a:r>
              <a:rPr lang="en-US" dirty="0"/>
              <a:t>The system allows you to customize:</a:t>
            </a:r>
          </a:p>
        </p:txBody>
      </p:sp>
      <p:sp>
        <p:nvSpPr>
          <p:cNvPr id="3" name="Content Placeholder 2"/>
          <p:cNvSpPr>
            <a:spLocks noGrp="1"/>
          </p:cNvSpPr>
          <p:nvPr>
            <p:ph idx="1"/>
          </p:nvPr>
        </p:nvSpPr>
        <p:spPr>
          <a:xfrm>
            <a:off x="884086" y="2341659"/>
            <a:ext cx="3815135" cy="4516341"/>
          </a:xfrm>
        </p:spPr>
        <p:txBody>
          <a:bodyPr>
            <a:normAutofit/>
          </a:bodyPr>
          <a:lstStyle/>
          <a:p>
            <a:pPr marL="45719" indent="0">
              <a:buNone/>
            </a:pPr>
            <a:r>
              <a:rPr lang="en-US" sz="2800" dirty="0"/>
              <a:t>System Theme and Logo</a:t>
            </a:r>
          </a:p>
          <a:p>
            <a:pPr marL="45719" indent="0">
              <a:buNone/>
            </a:pPr>
            <a:r>
              <a:rPr lang="en-US" sz="2800" dirty="0"/>
              <a:t>Welcome Message</a:t>
            </a:r>
          </a:p>
          <a:p>
            <a:pPr marL="45719" indent="0">
              <a:buNone/>
            </a:pPr>
            <a:r>
              <a:rPr lang="en-US" sz="2800" dirty="0"/>
              <a:t>Announcements </a:t>
            </a:r>
          </a:p>
          <a:p>
            <a:pPr marL="45719" indent="0">
              <a:buNone/>
            </a:pPr>
            <a:r>
              <a:rPr lang="en-US" sz="2800" dirty="0"/>
              <a:t>Center Descriptions</a:t>
            </a:r>
          </a:p>
          <a:p>
            <a:pPr marL="45719" indent="0">
              <a:buNone/>
            </a:pPr>
            <a:endParaRPr lang="en-US" sz="2800" dirty="0"/>
          </a:p>
        </p:txBody>
      </p:sp>
      <p:sp>
        <p:nvSpPr>
          <p:cNvPr id="6" name="Content Placeholder 2">
            <a:extLst>
              <a:ext uri="{FF2B5EF4-FFF2-40B4-BE49-F238E27FC236}">
                <a16:creationId xmlns:a16="http://schemas.microsoft.com/office/drawing/2014/main" id="{A704C212-AEAA-10C2-5114-1B1CE80FCC10}"/>
              </a:ext>
            </a:extLst>
          </p:cNvPr>
          <p:cNvSpPr txBox="1">
            <a:spLocks/>
          </p:cNvSpPr>
          <p:nvPr/>
        </p:nvSpPr>
        <p:spPr>
          <a:xfrm>
            <a:off x="4762831" y="2341659"/>
            <a:ext cx="3815135" cy="4516341"/>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sz="2800" dirty="0"/>
              <a:t>Kiosk Messages</a:t>
            </a:r>
          </a:p>
          <a:p>
            <a:pPr marL="45719" indent="0">
              <a:buNone/>
            </a:pPr>
            <a:r>
              <a:rPr lang="en-US" sz="2800" dirty="0"/>
              <a:t>Appointment Display</a:t>
            </a:r>
          </a:p>
          <a:p>
            <a:pPr marL="45719" indent="0">
              <a:buNone/>
            </a:pPr>
            <a:r>
              <a:rPr lang="en-US" sz="2800" dirty="0"/>
              <a:t>Emails</a:t>
            </a:r>
          </a:p>
          <a:p>
            <a:pPr marL="45719" indent="0">
              <a:buNone/>
            </a:pPr>
            <a:r>
              <a:rPr lang="en-US" sz="2800" dirty="0"/>
              <a:t>Twig &amp; HTML</a:t>
            </a:r>
          </a:p>
          <a:p>
            <a:pPr marL="45719" indent="0">
              <a:buNone/>
            </a:pPr>
            <a:r>
              <a:rPr lang="en-US" sz="2800" dirty="0"/>
              <a:t>And much more!</a:t>
            </a:r>
          </a:p>
        </p:txBody>
      </p:sp>
      <p:pic>
        <p:nvPicPr>
          <p:cNvPr id="7" name="Picture 6">
            <a:extLst>
              <a:ext uri="{FF2B5EF4-FFF2-40B4-BE49-F238E27FC236}">
                <a16:creationId xmlns:a16="http://schemas.microsoft.com/office/drawing/2014/main" id="{194AF5AA-C922-CCF6-F275-FF5FED644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67" y="2401292"/>
            <a:ext cx="322028" cy="322028"/>
          </a:xfrm>
          <a:prstGeom prst="rect">
            <a:avLst/>
          </a:prstGeom>
        </p:spPr>
      </p:pic>
      <p:pic>
        <p:nvPicPr>
          <p:cNvPr id="8" name="Picture 7">
            <a:extLst>
              <a:ext uri="{FF2B5EF4-FFF2-40B4-BE49-F238E27FC236}">
                <a16:creationId xmlns:a16="http://schemas.microsoft.com/office/drawing/2014/main" id="{2EEEC659-E809-285D-BF84-ED38E09CA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67" y="3382284"/>
            <a:ext cx="322028" cy="322028"/>
          </a:xfrm>
          <a:prstGeom prst="rect">
            <a:avLst/>
          </a:prstGeom>
        </p:spPr>
      </p:pic>
      <p:pic>
        <p:nvPicPr>
          <p:cNvPr id="9" name="Picture 8">
            <a:extLst>
              <a:ext uri="{FF2B5EF4-FFF2-40B4-BE49-F238E27FC236}">
                <a16:creationId xmlns:a16="http://schemas.microsoft.com/office/drawing/2014/main" id="{BC7A8727-4130-9899-1DF2-8D6418764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67" y="4039268"/>
            <a:ext cx="322028" cy="322028"/>
          </a:xfrm>
          <a:prstGeom prst="rect">
            <a:avLst/>
          </a:prstGeom>
        </p:spPr>
      </p:pic>
      <p:pic>
        <p:nvPicPr>
          <p:cNvPr id="10" name="Picture 9">
            <a:extLst>
              <a:ext uri="{FF2B5EF4-FFF2-40B4-BE49-F238E27FC236}">
                <a16:creationId xmlns:a16="http://schemas.microsoft.com/office/drawing/2014/main" id="{55F3D894-212A-AD97-4102-27699C56B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37" y="4637597"/>
            <a:ext cx="322028" cy="322028"/>
          </a:xfrm>
          <a:prstGeom prst="rect">
            <a:avLst/>
          </a:prstGeom>
        </p:spPr>
      </p:pic>
      <p:pic>
        <p:nvPicPr>
          <p:cNvPr id="11" name="Picture 10">
            <a:extLst>
              <a:ext uri="{FF2B5EF4-FFF2-40B4-BE49-F238E27FC236}">
                <a16:creationId xmlns:a16="http://schemas.microsoft.com/office/drawing/2014/main" id="{DCFAD300-275F-75AF-18D6-6ADB8FC40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207" y="2406257"/>
            <a:ext cx="322028" cy="322028"/>
          </a:xfrm>
          <a:prstGeom prst="rect">
            <a:avLst/>
          </a:prstGeom>
        </p:spPr>
      </p:pic>
      <p:pic>
        <p:nvPicPr>
          <p:cNvPr id="12" name="Picture 11">
            <a:extLst>
              <a:ext uri="{FF2B5EF4-FFF2-40B4-BE49-F238E27FC236}">
                <a16:creationId xmlns:a16="http://schemas.microsoft.com/office/drawing/2014/main" id="{CE4E4B45-91F0-5017-367D-04CEC78B6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207" y="3036403"/>
            <a:ext cx="322028" cy="322028"/>
          </a:xfrm>
          <a:prstGeom prst="rect">
            <a:avLst/>
          </a:prstGeom>
        </p:spPr>
      </p:pic>
      <p:pic>
        <p:nvPicPr>
          <p:cNvPr id="13" name="Picture 12">
            <a:extLst>
              <a:ext uri="{FF2B5EF4-FFF2-40B4-BE49-F238E27FC236}">
                <a16:creationId xmlns:a16="http://schemas.microsoft.com/office/drawing/2014/main" id="{7EF14EDD-416C-CD47-752D-D29727FE7B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207" y="3635731"/>
            <a:ext cx="322028" cy="322028"/>
          </a:xfrm>
          <a:prstGeom prst="rect">
            <a:avLst/>
          </a:prstGeom>
        </p:spPr>
      </p:pic>
      <p:pic>
        <p:nvPicPr>
          <p:cNvPr id="14" name="Picture 13">
            <a:extLst>
              <a:ext uri="{FF2B5EF4-FFF2-40B4-BE49-F238E27FC236}">
                <a16:creationId xmlns:a16="http://schemas.microsoft.com/office/drawing/2014/main" id="{6E449725-6F3D-06B5-8BB3-ECD928C52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244" y="4235059"/>
            <a:ext cx="322028" cy="322028"/>
          </a:xfrm>
          <a:prstGeom prst="rect">
            <a:avLst/>
          </a:prstGeom>
        </p:spPr>
      </p:pic>
      <p:pic>
        <p:nvPicPr>
          <p:cNvPr id="15" name="Picture 14">
            <a:extLst>
              <a:ext uri="{FF2B5EF4-FFF2-40B4-BE49-F238E27FC236}">
                <a16:creationId xmlns:a16="http://schemas.microsoft.com/office/drawing/2014/main" id="{372A5C71-1CCD-9D3F-A5B6-2E90D6D9B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244" y="4865205"/>
            <a:ext cx="322028" cy="322028"/>
          </a:xfrm>
          <a:prstGeom prst="rect">
            <a:avLst/>
          </a:prstGeom>
        </p:spPr>
      </p:pic>
    </p:spTree>
    <p:extLst>
      <p:ext uri="{BB962C8B-B14F-4D97-AF65-F5344CB8AC3E}">
        <p14:creationId xmlns:p14="http://schemas.microsoft.com/office/powerpoint/2010/main" val="372224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Logo and Theme</a:t>
            </a:r>
          </a:p>
        </p:txBody>
      </p:sp>
      <p:sp>
        <p:nvSpPr>
          <p:cNvPr id="18" name="Content Placeholder 17">
            <a:extLst>
              <a:ext uri="{FF2B5EF4-FFF2-40B4-BE49-F238E27FC236}">
                <a16:creationId xmlns:a16="http://schemas.microsoft.com/office/drawing/2014/main" id="{8D2007E9-F91B-1562-AE6C-29A9CC9969F8}"/>
              </a:ext>
            </a:extLst>
          </p:cNvPr>
          <p:cNvSpPr>
            <a:spLocks noGrp="1"/>
          </p:cNvSpPr>
          <p:nvPr>
            <p:ph idx="1"/>
          </p:nvPr>
        </p:nvSpPr>
        <p:spPr>
          <a:xfrm>
            <a:off x="971549" y="1971923"/>
            <a:ext cx="7200900" cy="4114800"/>
          </a:xfrm>
        </p:spPr>
        <p:txBody>
          <a:bodyPr/>
          <a:lstStyle/>
          <a:p>
            <a:pPr marL="45719" indent="0" algn="ctr">
              <a:buNone/>
            </a:pPr>
            <a:r>
              <a:rPr lang="en-US" dirty="0"/>
              <a:t>Match the visual Theme and Logo of your campus website!</a:t>
            </a:r>
          </a:p>
        </p:txBody>
      </p:sp>
      <p:pic>
        <p:nvPicPr>
          <p:cNvPr id="19" name="Picture 18">
            <a:extLst>
              <a:ext uri="{FF2B5EF4-FFF2-40B4-BE49-F238E27FC236}">
                <a16:creationId xmlns:a16="http://schemas.microsoft.com/office/drawing/2014/main" id="{A3611C4F-73C9-9DD3-09CC-7D403AE4901B}"/>
              </a:ext>
            </a:extLst>
          </p:cNvPr>
          <p:cNvPicPr>
            <a:picLocks noChangeAspect="1"/>
          </p:cNvPicPr>
          <p:nvPr/>
        </p:nvPicPr>
        <p:blipFill>
          <a:blip r:embed="rId2"/>
          <a:stretch>
            <a:fillRect/>
          </a:stretch>
        </p:blipFill>
        <p:spPr>
          <a:xfrm>
            <a:off x="1046182" y="2568750"/>
            <a:ext cx="7051635" cy="337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Welcome Messages and announcements</a:t>
            </a:r>
          </a:p>
        </p:txBody>
      </p:sp>
      <p:sp>
        <p:nvSpPr>
          <p:cNvPr id="4" name="Content Placeholder 3">
            <a:extLst>
              <a:ext uri="{FF2B5EF4-FFF2-40B4-BE49-F238E27FC236}">
                <a16:creationId xmlns:a16="http://schemas.microsoft.com/office/drawing/2014/main" id="{B58661FD-2626-659D-C1F0-FC92488444B9}"/>
              </a:ext>
            </a:extLst>
          </p:cNvPr>
          <p:cNvSpPr>
            <a:spLocks noGrp="1"/>
          </p:cNvSpPr>
          <p:nvPr>
            <p:ph idx="1"/>
          </p:nvPr>
        </p:nvSpPr>
        <p:spPr>
          <a:xfrm>
            <a:off x="971550" y="1828800"/>
            <a:ext cx="4610267" cy="3625795"/>
          </a:xfrm>
        </p:spPr>
        <p:txBody>
          <a:bodyPr>
            <a:normAutofit/>
          </a:bodyPr>
          <a:lstStyle/>
          <a:p>
            <a:pPr marL="45719" indent="0">
              <a:buNone/>
            </a:pPr>
            <a:r>
              <a:rPr lang="en-US" b="1" dirty="0"/>
              <a:t>Welcome Messages </a:t>
            </a:r>
            <a:r>
              <a:rPr lang="en-US" dirty="0"/>
              <a:t>are typically static, or updated infrequently. These messages can be unique for Students, Staff, and Faculty, and are displayed on the dashboard.</a:t>
            </a:r>
          </a:p>
          <a:p>
            <a:pPr marL="45719" indent="0">
              <a:buNone/>
            </a:pPr>
            <a:r>
              <a:rPr lang="en-US" b="1" dirty="0"/>
              <a:t>Announcements</a:t>
            </a:r>
            <a:r>
              <a:rPr lang="en-US" dirty="0"/>
              <a:t> are typically dynamic, allowing you to configure messages that display for a certain amount of time, then expire at a set date. These messages can be unique for Students, Staff, Consultants, and Faculty. Multiple can be displayed at once.</a:t>
            </a:r>
          </a:p>
        </p:txBody>
      </p:sp>
      <p:pic>
        <p:nvPicPr>
          <p:cNvPr id="3" name="Picture 2">
            <a:extLst>
              <a:ext uri="{FF2B5EF4-FFF2-40B4-BE49-F238E27FC236}">
                <a16:creationId xmlns:a16="http://schemas.microsoft.com/office/drawing/2014/main" id="{66B17981-8781-E885-395B-EF37DC2F46A1}"/>
              </a:ext>
            </a:extLst>
          </p:cNvPr>
          <p:cNvPicPr>
            <a:picLocks noChangeAspect="1"/>
          </p:cNvPicPr>
          <p:nvPr/>
        </p:nvPicPr>
        <p:blipFill>
          <a:blip r:embed="rId2"/>
          <a:stretch>
            <a:fillRect/>
          </a:stretch>
        </p:blipFill>
        <p:spPr>
          <a:xfrm>
            <a:off x="971550" y="5560496"/>
            <a:ext cx="7605254" cy="697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0F9AF9F-B925-BE68-5EEA-C00F6A5F84E7}"/>
              </a:ext>
            </a:extLst>
          </p:cNvPr>
          <p:cNvPicPr>
            <a:picLocks noChangeAspect="1"/>
          </p:cNvPicPr>
          <p:nvPr/>
        </p:nvPicPr>
        <p:blipFill>
          <a:blip r:embed="rId3"/>
          <a:stretch>
            <a:fillRect/>
          </a:stretch>
        </p:blipFill>
        <p:spPr>
          <a:xfrm>
            <a:off x="5581817" y="1894397"/>
            <a:ext cx="2999887" cy="3560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A084445-35DD-8967-5420-3C2037DCD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30" y="1844702"/>
            <a:ext cx="322028" cy="322028"/>
          </a:xfrm>
          <a:prstGeom prst="rect">
            <a:avLst/>
          </a:prstGeom>
        </p:spPr>
      </p:pic>
      <p:pic>
        <p:nvPicPr>
          <p:cNvPr id="7" name="Picture 6">
            <a:extLst>
              <a:ext uri="{FF2B5EF4-FFF2-40B4-BE49-F238E27FC236}">
                <a16:creationId xmlns:a16="http://schemas.microsoft.com/office/drawing/2014/main" id="{675FEF95-F78E-3AEF-F69D-7FDA73F28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30" y="3448876"/>
            <a:ext cx="322028" cy="322028"/>
          </a:xfrm>
          <a:prstGeom prst="rect">
            <a:avLst/>
          </a:prstGeom>
        </p:spPr>
      </p:pic>
    </p:spTree>
    <p:extLst>
      <p:ext uri="{BB962C8B-B14F-4D97-AF65-F5344CB8AC3E}">
        <p14:creationId xmlns:p14="http://schemas.microsoft.com/office/powerpoint/2010/main" val="250683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Customizing Widgets</a:t>
            </a:r>
          </a:p>
        </p:txBody>
      </p:sp>
      <p:sp>
        <p:nvSpPr>
          <p:cNvPr id="4" name="Content Placeholder 3">
            <a:extLst>
              <a:ext uri="{FF2B5EF4-FFF2-40B4-BE49-F238E27FC236}">
                <a16:creationId xmlns:a16="http://schemas.microsoft.com/office/drawing/2014/main" id="{B58661FD-2626-659D-C1F0-FC92488444B9}"/>
              </a:ext>
            </a:extLst>
          </p:cNvPr>
          <p:cNvSpPr>
            <a:spLocks noGrp="1"/>
          </p:cNvSpPr>
          <p:nvPr>
            <p:ph idx="1"/>
          </p:nvPr>
        </p:nvSpPr>
        <p:spPr>
          <a:xfrm>
            <a:off x="810536" y="2703238"/>
            <a:ext cx="3544791" cy="2424708"/>
          </a:xfrm>
        </p:spPr>
        <p:txBody>
          <a:bodyPr>
            <a:noAutofit/>
          </a:bodyPr>
          <a:lstStyle/>
          <a:p>
            <a:pPr marL="45719" indent="0">
              <a:buNone/>
            </a:pPr>
            <a:r>
              <a:rPr lang="en-US" sz="2400" dirty="0"/>
              <a:t>TracCloud supports having multiple search availability widgets. Each can be customized to utilize different search functions and wording. Even the color of each title can be customized!</a:t>
            </a:r>
          </a:p>
        </p:txBody>
      </p:sp>
      <p:pic>
        <p:nvPicPr>
          <p:cNvPr id="5" name="Picture 4">
            <a:extLst>
              <a:ext uri="{FF2B5EF4-FFF2-40B4-BE49-F238E27FC236}">
                <a16:creationId xmlns:a16="http://schemas.microsoft.com/office/drawing/2014/main" id="{B268AAC4-236A-68E5-CCE5-D1129BC95F3D}"/>
              </a:ext>
            </a:extLst>
          </p:cNvPr>
          <p:cNvPicPr>
            <a:picLocks noChangeAspect="1"/>
          </p:cNvPicPr>
          <p:nvPr/>
        </p:nvPicPr>
        <p:blipFill>
          <a:blip r:embed="rId2"/>
          <a:stretch>
            <a:fillRect/>
          </a:stretch>
        </p:blipFill>
        <p:spPr>
          <a:xfrm>
            <a:off x="4396263" y="2282276"/>
            <a:ext cx="4414740" cy="1828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1199007-2FC4-794F-669B-4338CD8E7A6B}"/>
              </a:ext>
            </a:extLst>
          </p:cNvPr>
          <p:cNvPicPr>
            <a:picLocks noChangeAspect="1"/>
          </p:cNvPicPr>
          <p:nvPr/>
        </p:nvPicPr>
        <p:blipFill>
          <a:blip r:embed="rId3"/>
          <a:stretch>
            <a:fillRect/>
          </a:stretch>
        </p:blipFill>
        <p:spPr>
          <a:xfrm>
            <a:off x="4396263" y="4305265"/>
            <a:ext cx="4397218" cy="144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C45BEBD-18B1-31A2-F8C0-507466D67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84" y="2750944"/>
            <a:ext cx="322028" cy="322028"/>
          </a:xfrm>
          <a:prstGeom prst="rect">
            <a:avLst/>
          </a:prstGeom>
        </p:spPr>
      </p:pic>
    </p:spTree>
    <p:extLst>
      <p:ext uri="{BB962C8B-B14F-4D97-AF65-F5344CB8AC3E}">
        <p14:creationId xmlns:p14="http://schemas.microsoft.com/office/powerpoint/2010/main" val="142523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Appointment display</a:t>
            </a:r>
          </a:p>
        </p:txBody>
      </p:sp>
      <p:pic>
        <p:nvPicPr>
          <p:cNvPr id="5" name="Content Placeholder 4">
            <a:extLst>
              <a:ext uri="{FF2B5EF4-FFF2-40B4-BE49-F238E27FC236}">
                <a16:creationId xmlns:a16="http://schemas.microsoft.com/office/drawing/2014/main" id="{2E50A6CE-DA29-9368-34A8-EC0BF789C8B4}"/>
              </a:ext>
            </a:extLst>
          </p:cNvPr>
          <p:cNvPicPr>
            <a:picLocks noGrp="1" noChangeAspect="1"/>
          </p:cNvPicPr>
          <p:nvPr>
            <p:ph idx="1"/>
          </p:nvPr>
        </p:nvPicPr>
        <p:blipFill>
          <a:blip r:embed="rId2"/>
          <a:stretch>
            <a:fillRect/>
          </a:stretch>
        </p:blipFill>
        <p:spPr>
          <a:xfrm>
            <a:off x="4444778" y="2228758"/>
            <a:ext cx="4423513" cy="3150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0AE0A89-384E-759D-5A27-C6D296F62612}"/>
              </a:ext>
            </a:extLst>
          </p:cNvPr>
          <p:cNvSpPr txBox="1"/>
          <p:nvPr/>
        </p:nvSpPr>
        <p:spPr>
          <a:xfrm>
            <a:off x="485031" y="2114976"/>
            <a:ext cx="3872286" cy="4031873"/>
          </a:xfrm>
          <a:prstGeom prst="rect">
            <a:avLst/>
          </a:prstGeom>
          <a:noFill/>
        </p:spPr>
        <p:txBody>
          <a:bodyPr wrap="square" rtlCol="0">
            <a:spAutoFit/>
          </a:bodyPr>
          <a:lstStyle/>
          <a:p>
            <a:r>
              <a:rPr lang="en-US" sz="2000" dirty="0">
                <a:solidFill>
                  <a:schemeClr val="tx2"/>
                </a:solidFill>
              </a:rPr>
              <a:t>Further personalize your Trac System to make upcoming appointments streamlined for your use case.</a:t>
            </a:r>
          </a:p>
          <a:p>
            <a:endParaRPr lang="en-US" sz="2000" dirty="0">
              <a:solidFill>
                <a:schemeClr val="tx2"/>
              </a:solidFill>
            </a:endParaRPr>
          </a:p>
          <a:p>
            <a:r>
              <a:rPr lang="en-US" sz="2000" dirty="0">
                <a:solidFill>
                  <a:schemeClr val="tx2"/>
                </a:solidFill>
              </a:rPr>
              <a:t>Utilize Twig and HTML to change the look and contents of the field.</a:t>
            </a:r>
          </a:p>
          <a:p>
            <a:endParaRPr lang="en-US" sz="2000" dirty="0">
              <a:solidFill>
                <a:schemeClr val="tx2"/>
              </a:solidFill>
            </a:endParaRPr>
          </a:p>
          <a:p>
            <a:r>
              <a:rPr lang="en-US" sz="2000" dirty="0">
                <a:solidFill>
                  <a:schemeClr val="tx2"/>
                </a:solidFill>
              </a:rPr>
              <a:t>Ensure that only the necessary information is visible to students and staff.</a:t>
            </a:r>
          </a:p>
          <a:p>
            <a:endParaRPr lang="en-US" dirty="0">
              <a:solidFill>
                <a:schemeClr val="tx2"/>
              </a:solidFill>
            </a:endParaRPr>
          </a:p>
          <a:p>
            <a:endParaRPr lang="en-US" dirty="0"/>
          </a:p>
        </p:txBody>
      </p:sp>
      <p:pic>
        <p:nvPicPr>
          <p:cNvPr id="4" name="Picture 3">
            <a:extLst>
              <a:ext uri="{FF2B5EF4-FFF2-40B4-BE49-F238E27FC236}">
                <a16:creationId xmlns:a16="http://schemas.microsoft.com/office/drawing/2014/main" id="{62CC2525-BC00-B929-6E33-0469DDF68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4" y="2165150"/>
            <a:ext cx="322028" cy="322028"/>
          </a:xfrm>
          <a:prstGeom prst="rect">
            <a:avLst/>
          </a:prstGeom>
        </p:spPr>
      </p:pic>
      <p:pic>
        <p:nvPicPr>
          <p:cNvPr id="6" name="Picture 5">
            <a:extLst>
              <a:ext uri="{FF2B5EF4-FFF2-40B4-BE49-F238E27FC236}">
                <a16:creationId xmlns:a16="http://schemas.microsoft.com/office/drawing/2014/main" id="{C8536F12-7EEC-935A-6692-B6BD6865A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26" y="3704201"/>
            <a:ext cx="322028" cy="322028"/>
          </a:xfrm>
          <a:prstGeom prst="rect">
            <a:avLst/>
          </a:prstGeom>
        </p:spPr>
      </p:pic>
      <p:pic>
        <p:nvPicPr>
          <p:cNvPr id="7" name="Picture 6">
            <a:extLst>
              <a:ext uri="{FF2B5EF4-FFF2-40B4-BE49-F238E27FC236}">
                <a16:creationId xmlns:a16="http://schemas.microsoft.com/office/drawing/2014/main" id="{EAE4BE1C-D4D0-5268-FE56-3E1D5D67E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26" y="4599423"/>
            <a:ext cx="322028" cy="322028"/>
          </a:xfrm>
          <a:prstGeom prst="rect">
            <a:avLst/>
          </a:prstGeom>
        </p:spPr>
      </p:pic>
    </p:spTree>
    <p:extLst>
      <p:ext uri="{BB962C8B-B14F-4D97-AF65-F5344CB8AC3E}">
        <p14:creationId xmlns:p14="http://schemas.microsoft.com/office/powerpoint/2010/main" val="4990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Center descriptions</a:t>
            </a:r>
          </a:p>
        </p:txBody>
      </p:sp>
      <p:sp>
        <p:nvSpPr>
          <p:cNvPr id="4" name="Content Placeholder 3">
            <a:extLst>
              <a:ext uri="{FF2B5EF4-FFF2-40B4-BE49-F238E27FC236}">
                <a16:creationId xmlns:a16="http://schemas.microsoft.com/office/drawing/2014/main" id="{B58661FD-2626-659D-C1F0-FC92488444B9}"/>
              </a:ext>
            </a:extLst>
          </p:cNvPr>
          <p:cNvSpPr>
            <a:spLocks noGrp="1"/>
          </p:cNvSpPr>
          <p:nvPr>
            <p:ph idx="1"/>
          </p:nvPr>
        </p:nvSpPr>
        <p:spPr>
          <a:xfrm>
            <a:off x="771278" y="2327742"/>
            <a:ext cx="3792771" cy="3132815"/>
          </a:xfrm>
        </p:spPr>
        <p:txBody>
          <a:bodyPr>
            <a:normAutofit/>
          </a:bodyPr>
          <a:lstStyle/>
          <a:p>
            <a:pPr marL="45719" indent="0">
              <a:buNone/>
            </a:pPr>
            <a:r>
              <a:rPr lang="en-US" b="1" dirty="0"/>
              <a:t>Center Descriptions </a:t>
            </a:r>
            <a:r>
              <a:rPr lang="en-US" dirty="0"/>
              <a:t>allow students to select </a:t>
            </a:r>
            <a:r>
              <a:rPr lang="en-US" b="0" i="0" dirty="0">
                <a:solidFill>
                  <a:srgbClr val="111111"/>
                </a:solidFill>
                <a:effectLst/>
              </a:rPr>
              <a:t>a center’s name during their availability search to access more information about the specific center offering the availability.</a:t>
            </a:r>
          </a:p>
          <a:p>
            <a:pPr marL="45719" indent="0">
              <a:buNone/>
            </a:pPr>
            <a:r>
              <a:rPr lang="en-US" b="1" dirty="0"/>
              <a:t>Profile Center Descriptions </a:t>
            </a:r>
            <a:r>
              <a:rPr lang="en-US" dirty="0"/>
              <a:t>will act as a default description for any centers without their own custom description.</a:t>
            </a:r>
          </a:p>
          <a:p>
            <a:pPr marL="45719" indent="0">
              <a:buNone/>
            </a:pPr>
            <a:endParaRPr lang="en-US" dirty="0"/>
          </a:p>
        </p:txBody>
      </p:sp>
      <p:pic>
        <p:nvPicPr>
          <p:cNvPr id="5" name="Picture 4">
            <a:extLst>
              <a:ext uri="{FF2B5EF4-FFF2-40B4-BE49-F238E27FC236}">
                <a16:creationId xmlns:a16="http://schemas.microsoft.com/office/drawing/2014/main" id="{9F21A015-5F5B-6FE6-214E-D7859678A052}"/>
              </a:ext>
            </a:extLst>
          </p:cNvPr>
          <p:cNvPicPr>
            <a:picLocks noChangeAspect="1"/>
          </p:cNvPicPr>
          <p:nvPr/>
        </p:nvPicPr>
        <p:blipFill>
          <a:blip r:embed="rId2"/>
          <a:stretch>
            <a:fillRect/>
          </a:stretch>
        </p:blipFill>
        <p:spPr>
          <a:xfrm>
            <a:off x="4495718" y="2345634"/>
            <a:ext cx="4370405" cy="3132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B0202C5-E409-2B1C-75BB-AE3232925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59" y="2345634"/>
            <a:ext cx="322028" cy="322028"/>
          </a:xfrm>
          <a:prstGeom prst="rect">
            <a:avLst/>
          </a:prstGeom>
        </p:spPr>
      </p:pic>
      <p:pic>
        <p:nvPicPr>
          <p:cNvPr id="7" name="Picture 6">
            <a:extLst>
              <a:ext uri="{FF2B5EF4-FFF2-40B4-BE49-F238E27FC236}">
                <a16:creationId xmlns:a16="http://schemas.microsoft.com/office/drawing/2014/main" id="{E69DC727-FC67-CCB8-6ED6-8BAA4B2CA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59" y="4210217"/>
            <a:ext cx="322028" cy="322028"/>
          </a:xfrm>
          <a:prstGeom prst="rect">
            <a:avLst/>
          </a:prstGeom>
        </p:spPr>
      </p:pic>
    </p:spTree>
    <p:extLst>
      <p:ext uri="{BB962C8B-B14F-4D97-AF65-F5344CB8AC3E}">
        <p14:creationId xmlns:p14="http://schemas.microsoft.com/office/powerpoint/2010/main" val="32245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Badges</a:t>
            </a:r>
          </a:p>
        </p:txBody>
      </p:sp>
      <p:sp>
        <p:nvSpPr>
          <p:cNvPr id="4" name="Content Placeholder 3">
            <a:extLst>
              <a:ext uri="{FF2B5EF4-FFF2-40B4-BE49-F238E27FC236}">
                <a16:creationId xmlns:a16="http://schemas.microsoft.com/office/drawing/2014/main" id="{B58661FD-2626-659D-C1F0-FC92488444B9}"/>
              </a:ext>
            </a:extLst>
          </p:cNvPr>
          <p:cNvSpPr>
            <a:spLocks noGrp="1"/>
          </p:cNvSpPr>
          <p:nvPr>
            <p:ph idx="1"/>
          </p:nvPr>
        </p:nvSpPr>
        <p:spPr>
          <a:xfrm>
            <a:off x="971550" y="2055900"/>
            <a:ext cx="7200900" cy="4114800"/>
          </a:xfrm>
        </p:spPr>
        <p:txBody>
          <a:bodyPr/>
          <a:lstStyle/>
          <a:p>
            <a:pPr marL="45719" indent="0">
              <a:buNone/>
            </a:pPr>
            <a:r>
              <a:rPr lang="en-US" b="1" dirty="0"/>
              <a:t>Search Availability Badges </a:t>
            </a:r>
            <a:r>
              <a:rPr lang="en-US" dirty="0"/>
              <a:t>are used to add certain information of an availability. You may create as many badge rules as needed. Each availability that matches a badge rule will be marked with a badge icon and color. Additionally you may add an informative text description for the badge. </a:t>
            </a:r>
          </a:p>
          <a:p>
            <a:pPr marL="45719" indent="0">
              <a:buNone/>
            </a:pPr>
            <a:r>
              <a:rPr lang="en-US" b="1" dirty="0"/>
              <a:t>Profile Badges </a:t>
            </a:r>
            <a:r>
              <a:rPr lang="en-US" dirty="0"/>
              <a:t>are used to identify the profile that a center is assigned to in the availability search.</a:t>
            </a:r>
          </a:p>
        </p:txBody>
      </p:sp>
      <p:pic>
        <p:nvPicPr>
          <p:cNvPr id="3" name="Picture 2">
            <a:extLst>
              <a:ext uri="{FF2B5EF4-FFF2-40B4-BE49-F238E27FC236}">
                <a16:creationId xmlns:a16="http://schemas.microsoft.com/office/drawing/2014/main" id="{3A2A48A0-36E3-144C-70C4-B88033AB4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26" y="2059384"/>
            <a:ext cx="322028" cy="322028"/>
          </a:xfrm>
          <a:prstGeom prst="rect">
            <a:avLst/>
          </a:prstGeom>
        </p:spPr>
      </p:pic>
      <p:pic>
        <p:nvPicPr>
          <p:cNvPr id="5" name="Picture 4">
            <a:extLst>
              <a:ext uri="{FF2B5EF4-FFF2-40B4-BE49-F238E27FC236}">
                <a16:creationId xmlns:a16="http://schemas.microsoft.com/office/drawing/2014/main" id="{5871D6B1-4504-D761-CD95-31C42F8128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26" y="3674827"/>
            <a:ext cx="322028" cy="322028"/>
          </a:xfrm>
          <a:prstGeom prst="rect">
            <a:avLst/>
          </a:prstGeom>
        </p:spPr>
      </p:pic>
      <p:pic>
        <p:nvPicPr>
          <p:cNvPr id="9" name="Picture 8">
            <a:extLst>
              <a:ext uri="{FF2B5EF4-FFF2-40B4-BE49-F238E27FC236}">
                <a16:creationId xmlns:a16="http://schemas.microsoft.com/office/drawing/2014/main" id="{1A94C4D3-DC9F-34FB-48DC-526F4FAFD1F8}"/>
              </a:ext>
            </a:extLst>
          </p:cNvPr>
          <p:cNvPicPr>
            <a:picLocks noChangeAspect="1"/>
          </p:cNvPicPr>
          <p:nvPr/>
        </p:nvPicPr>
        <p:blipFill>
          <a:blip r:embed="rId3"/>
          <a:stretch>
            <a:fillRect/>
          </a:stretch>
        </p:blipFill>
        <p:spPr>
          <a:xfrm>
            <a:off x="746926" y="5790536"/>
            <a:ext cx="2600666" cy="353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AC0F608-1DF0-C698-E7E8-C22E5BFE2374}"/>
              </a:ext>
            </a:extLst>
          </p:cNvPr>
          <p:cNvPicPr>
            <a:picLocks noChangeAspect="1"/>
          </p:cNvPicPr>
          <p:nvPr/>
        </p:nvPicPr>
        <p:blipFill>
          <a:blip r:embed="rId4"/>
          <a:stretch>
            <a:fillRect/>
          </a:stretch>
        </p:blipFill>
        <p:spPr>
          <a:xfrm>
            <a:off x="353401" y="4683320"/>
            <a:ext cx="8437198" cy="760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9566DE3-69E3-9B08-0F28-958326CD3F62}"/>
              </a:ext>
            </a:extLst>
          </p:cNvPr>
          <p:cNvPicPr>
            <a:picLocks noChangeAspect="1"/>
          </p:cNvPicPr>
          <p:nvPr/>
        </p:nvPicPr>
        <p:blipFill>
          <a:blip r:embed="rId5"/>
          <a:stretch>
            <a:fillRect/>
          </a:stretch>
        </p:blipFill>
        <p:spPr>
          <a:xfrm>
            <a:off x="6974326" y="5639180"/>
            <a:ext cx="761878" cy="62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639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pPr algn="ctr"/>
            <a:r>
              <a:rPr lang="en-US" dirty="0"/>
              <a:t>Welcome and goodbye message</a:t>
            </a:r>
          </a:p>
        </p:txBody>
      </p:sp>
      <p:sp>
        <p:nvSpPr>
          <p:cNvPr id="4" name="Content Placeholder 3">
            <a:extLst>
              <a:ext uri="{FF2B5EF4-FFF2-40B4-BE49-F238E27FC236}">
                <a16:creationId xmlns:a16="http://schemas.microsoft.com/office/drawing/2014/main" id="{B58661FD-2626-659D-C1F0-FC92488444B9}"/>
              </a:ext>
            </a:extLst>
          </p:cNvPr>
          <p:cNvSpPr>
            <a:spLocks noGrp="1"/>
          </p:cNvSpPr>
          <p:nvPr>
            <p:ph idx="1"/>
          </p:nvPr>
        </p:nvSpPr>
        <p:spPr>
          <a:xfrm>
            <a:off x="844329" y="2720881"/>
            <a:ext cx="3497083" cy="2345636"/>
          </a:xfrm>
        </p:spPr>
        <p:txBody>
          <a:bodyPr/>
          <a:lstStyle/>
          <a:p>
            <a:pPr marL="45719" indent="0">
              <a:buNone/>
            </a:pPr>
            <a:r>
              <a:rPr lang="en-US" dirty="0"/>
              <a:t>HTML and Twig can be integrated for a customized student experience.</a:t>
            </a:r>
          </a:p>
          <a:p>
            <a:pPr marL="45719" indent="0">
              <a:buNone/>
            </a:pPr>
            <a:r>
              <a:rPr lang="en-US" dirty="0"/>
              <a:t>Messages can appear before, during, and after login; this provides several locations to welcome and inform students.</a:t>
            </a:r>
          </a:p>
          <a:p>
            <a:pPr marL="45719" indent="0">
              <a:buNone/>
            </a:pPr>
            <a:endParaRPr lang="en-US" dirty="0"/>
          </a:p>
        </p:txBody>
      </p:sp>
      <p:pic>
        <p:nvPicPr>
          <p:cNvPr id="3" name="Picture 2">
            <a:extLst>
              <a:ext uri="{FF2B5EF4-FFF2-40B4-BE49-F238E27FC236}">
                <a16:creationId xmlns:a16="http://schemas.microsoft.com/office/drawing/2014/main" id="{65273785-3981-3E0C-3A34-A85E853BF19E}"/>
              </a:ext>
            </a:extLst>
          </p:cNvPr>
          <p:cNvPicPr>
            <a:picLocks noChangeAspect="1"/>
          </p:cNvPicPr>
          <p:nvPr/>
        </p:nvPicPr>
        <p:blipFill>
          <a:blip r:embed="rId2"/>
          <a:stretch>
            <a:fillRect/>
          </a:stretch>
        </p:blipFill>
        <p:spPr>
          <a:xfrm>
            <a:off x="4571996" y="4491584"/>
            <a:ext cx="4419435" cy="1149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C591B87-4C4D-6A92-B8BC-23BB9B459BFF}"/>
              </a:ext>
            </a:extLst>
          </p:cNvPr>
          <p:cNvPicPr>
            <a:picLocks noChangeAspect="1"/>
          </p:cNvPicPr>
          <p:nvPr/>
        </p:nvPicPr>
        <p:blipFill>
          <a:blip r:embed="rId3"/>
          <a:stretch>
            <a:fillRect/>
          </a:stretch>
        </p:blipFill>
        <p:spPr>
          <a:xfrm>
            <a:off x="4571996" y="2364244"/>
            <a:ext cx="4419435" cy="1894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370BCF2-4452-A6E2-C090-F6F9614E9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22" y="2736783"/>
            <a:ext cx="322028" cy="322028"/>
          </a:xfrm>
          <a:prstGeom prst="rect">
            <a:avLst/>
          </a:prstGeom>
        </p:spPr>
      </p:pic>
      <p:pic>
        <p:nvPicPr>
          <p:cNvPr id="7" name="Picture 6">
            <a:extLst>
              <a:ext uri="{FF2B5EF4-FFF2-40B4-BE49-F238E27FC236}">
                <a16:creationId xmlns:a16="http://schemas.microsoft.com/office/drawing/2014/main" id="{AE30AB13-C360-B496-2F12-D4EF20EB49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22" y="3791239"/>
            <a:ext cx="322028" cy="322028"/>
          </a:xfrm>
          <a:prstGeom prst="rect">
            <a:avLst/>
          </a:prstGeom>
        </p:spPr>
      </p:pic>
    </p:spTree>
    <p:extLst>
      <p:ext uri="{BB962C8B-B14F-4D97-AF65-F5344CB8AC3E}">
        <p14:creationId xmlns:p14="http://schemas.microsoft.com/office/powerpoint/2010/main" val="189978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1140</TotalTime>
  <Words>824</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Red Line Business 16x9</vt:lpstr>
      <vt:lpstr>Personalizing traccloud</vt:lpstr>
      <vt:lpstr>The system allows you to customize:</vt:lpstr>
      <vt:lpstr>Logo and Theme</vt:lpstr>
      <vt:lpstr>Welcome Messages and announcements</vt:lpstr>
      <vt:lpstr>Customizing Widgets</vt:lpstr>
      <vt:lpstr>Appointment display</vt:lpstr>
      <vt:lpstr>Center descriptions</vt:lpstr>
      <vt:lpstr>Badges</vt:lpstr>
      <vt:lpstr>Welcome and goodbye message</vt:lpstr>
      <vt:lpstr>Custom views</vt:lpstr>
      <vt:lpstr>Custom Fields</vt:lpstr>
      <vt:lpstr>html</vt:lpstr>
      <vt:lpstr>twig</vt:lpstr>
      <vt:lpstr>Additional twig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Billy Bennett</cp:lastModifiedBy>
  <cp:revision>50</cp:revision>
  <dcterms:created xsi:type="dcterms:W3CDTF">2021-11-08T16:00:51Z</dcterms:created>
  <dcterms:modified xsi:type="dcterms:W3CDTF">2024-03-29T22:44:07Z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