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9" r:id="rId2"/>
    <p:sldId id="277" r:id="rId3"/>
    <p:sldId id="292" r:id="rId4"/>
    <p:sldId id="297" r:id="rId5"/>
    <p:sldId id="293" r:id="rId6"/>
    <p:sldId id="286" r:id="rId7"/>
    <p:sldId id="272" r:id="rId8"/>
    <p:sldId id="298" r:id="rId9"/>
    <p:sldId id="290" r:id="rId10"/>
    <p:sldId id="291" r:id="rId11"/>
    <p:sldId id="299" r:id="rId12"/>
    <p:sldId id="282" r:id="rId13"/>
    <p:sldId id="273" r:id="rId14"/>
    <p:sldId id="296" r:id="rId15"/>
    <p:sldId id="294" r:id="rId16"/>
    <p:sldId id="278" r:id="rId17"/>
    <p:sldId id="29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182B"/>
    <a:srgbClr val="33CC33"/>
    <a:srgbClr val="61021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14" autoAdjust="0"/>
  </p:normalViewPr>
  <p:slideViewPr>
    <p:cSldViewPr snapToGrid="0">
      <p:cViewPr varScale="1">
        <p:scale>
          <a:sx n="86" d="100"/>
          <a:sy n="86" d="100"/>
        </p:scale>
        <p:origin x="1339" y="53"/>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3/24/2023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3/24/2023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3/24/2023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3/24/2023</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3/24/2023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2023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3/24/2023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3/24/2023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3/24/2023</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3/24/2023</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3/24/2023</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3/24/2023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2023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3/24/2023</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secureagentleads.com/best-ending-to-appointment-setting-script/" TargetMode="External"/><Relationship Id="rId7" Type="http://schemas.openxmlformats.org/officeDocument/2006/relationships/image" Target="../media/image20.sv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A4AB81-C86C-EAFB-A1A3-845BD9BB9B1B}"/>
              </a:ext>
            </a:extLst>
          </p:cNvPr>
          <p:cNvSpPr txBox="1"/>
          <p:nvPr/>
        </p:nvSpPr>
        <p:spPr>
          <a:xfrm>
            <a:off x="2678137" y="578910"/>
            <a:ext cx="4557164" cy="584775"/>
          </a:xfrm>
          <a:prstGeom prst="rect">
            <a:avLst/>
          </a:prstGeom>
          <a:noFill/>
        </p:spPr>
        <p:txBody>
          <a:bodyPr wrap="square">
            <a:spAutoFit/>
          </a:bodyPr>
          <a:lstStyle/>
          <a:p>
            <a:r>
              <a:rPr lang="en-US" sz="3200" b="1" dirty="0" err="1">
                <a:solidFill>
                  <a:srgbClr val="610215"/>
                </a:solidFill>
                <a:latin typeface="Times New Roman" panose="02020603050405020304" pitchFamily="18" charset="0"/>
                <a:cs typeface="Times New Roman" panose="02020603050405020304" pitchFamily="18" charset="0"/>
              </a:rPr>
              <a:t>TracCloud</a:t>
            </a:r>
            <a:r>
              <a:rPr lang="en-US" sz="3200" b="1" dirty="0">
                <a:solidFill>
                  <a:srgbClr val="610215"/>
                </a:solidFill>
                <a:latin typeface="Times New Roman" panose="02020603050405020304" pitchFamily="18" charset="0"/>
                <a:cs typeface="Times New Roman" panose="02020603050405020304" pitchFamily="18" charset="0"/>
              </a:rPr>
              <a:t> Terminology</a:t>
            </a:r>
            <a:endParaRPr lang="en-US" sz="3200" b="1" dirty="0"/>
          </a:p>
        </p:txBody>
      </p:sp>
      <p:pic>
        <p:nvPicPr>
          <p:cNvPr id="10" name="Picture 9">
            <a:extLst>
              <a:ext uri="{FF2B5EF4-FFF2-40B4-BE49-F238E27FC236}">
                <a16:creationId xmlns:a16="http://schemas.microsoft.com/office/drawing/2014/main" id="{7C48943E-7C58-B87F-057F-56FDB3B7280D}"/>
              </a:ext>
            </a:extLst>
          </p:cNvPr>
          <p:cNvPicPr>
            <a:picLocks noChangeAspect="1"/>
          </p:cNvPicPr>
          <p:nvPr/>
        </p:nvPicPr>
        <p:blipFill>
          <a:blip r:embed="rId2"/>
          <a:stretch>
            <a:fillRect/>
          </a:stretch>
        </p:blipFill>
        <p:spPr>
          <a:xfrm>
            <a:off x="742660" y="1519362"/>
            <a:ext cx="7902874" cy="2939143"/>
          </a:xfrm>
          <a:prstGeom prst="rect">
            <a:avLst/>
          </a:prstGeom>
        </p:spPr>
      </p:pic>
      <p:pic>
        <p:nvPicPr>
          <p:cNvPr id="16" name="Picture 15">
            <a:extLst>
              <a:ext uri="{FF2B5EF4-FFF2-40B4-BE49-F238E27FC236}">
                <a16:creationId xmlns:a16="http://schemas.microsoft.com/office/drawing/2014/main" id="{2EAF28D5-0550-3C2C-EA83-84CA934C61B3}"/>
              </a:ext>
            </a:extLst>
          </p:cNvPr>
          <p:cNvPicPr>
            <a:picLocks noChangeAspect="1"/>
          </p:cNvPicPr>
          <p:nvPr/>
        </p:nvPicPr>
        <p:blipFill>
          <a:blip r:embed="rId3"/>
          <a:stretch>
            <a:fillRect/>
          </a:stretch>
        </p:blipFill>
        <p:spPr>
          <a:xfrm>
            <a:off x="2246782" y="4836592"/>
            <a:ext cx="4894627" cy="1442498"/>
          </a:xfrm>
          <a:prstGeom prst="rect">
            <a:avLst/>
          </a:prstGeom>
        </p:spPr>
      </p:pic>
    </p:spTree>
    <p:extLst>
      <p:ext uri="{BB962C8B-B14F-4D97-AF65-F5344CB8AC3E}">
        <p14:creationId xmlns:p14="http://schemas.microsoft.com/office/powerpoint/2010/main" val="213386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745B94B-9462-425A-A0FC-63C17A05B6AA}"/>
              </a:ext>
            </a:extLst>
          </p:cNvPr>
          <p:cNvGrpSpPr/>
          <p:nvPr/>
        </p:nvGrpSpPr>
        <p:grpSpPr>
          <a:xfrm>
            <a:off x="1605965" y="2088400"/>
            <a:ext cx="5388049" cy="792099"/>
            <a:chOff x="3108716" y="1894630"/>
            <a:chExt cx="5388049" cy="792099"/>
          </a:xfrm>
        </p:grpSpPr>
        <p:sp>
          <p:nvSpPr>
            <p:cNvPr id="11" name="Straight Connector 10">
              <a:extLst>
                <a:ext uri="{FF2B5EF4-FFF2-40B4-BE49-F238E27FC236}">
                  <a16:creationId xmlns:a16="http://schemas.microsoft.com/office/drawing/2014/main" id="{3133DE28-5C0E-FB9F-6486-D441952CD46F}"/>
                </a:ext>
              </a:extLst>
            </p:cNvPr>
            <p:cNvSpPr/>
            <p:nvPr/>
          </p:nvSpPr>
          <p:spPr>
            <a:xfrm>
              <a:off x="3108716" y="2393517"/>
              <a:ext cx="3546443" cy="0"/>
            </a:xfrm>
            <a:prstGeom prst="line">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4679C3D7-7CFA-6661-D1E4-86E476E48A12}"/>
                </a:ext>
              </a:extLst>
            </p:cNvPr>
            <p:cNvSpPr/>
            <p:nvPr/>
          </p:nvSpPr>
          <p:spPr>
            <a:xfrm>
              <a:off x="6876164" y="1894630"/>
              <a:ext cx="1620601" cy="792099"/>
            </a:xfrm>
            <a:custGeom>
              <a:avLst/>
              <a:gdLst>
                <a:gd name="connsiteX0" fmla="*/ 0 w 1048068"/>
                <a:gd name="connsiteY0" fmla="*/ 0 h 792099"/>
                <a:gd name="connsiteX1" fmla="*/ 1048068 w 1048068"/>
                <a:gd name="connsiteY1" fmla="*/ 0 h 792099"/>
                <a:gd name="connsiteX2" fmla="*/ 1048068 w 1048068"/>
                <a:gd name="connsiteY2" fmla="*/ 792099 h 792099"/>
                <a:gd name="connsiteX3" fmla="*/ 0 w 1048068"/>
                <a:gd name="connsiteY3" fmla="*/ 792099 h 792099"/>
                <a:gd name="connsiteX4" fmla="*/ 0 w 1048068"/>
                <a:gd name="connsiteY4" fmla="*/ 0 h 7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068" h="792099">
                  <a:moveTo>
                    <a:pt x="0" y="0"/>
                  </a:moveTo>
                  <a:lnTo>
                    <a:pt x="1048068" y="0"/>
                  </a:lnTo>
                  <a:lnTo>
                    <a:pt x="1048068" y="792099"/>
                  </a:lnTo>
                  <a:lnTo>
                    <a:pt x="0" y="79209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9530" tIns="0" rIns="49530" bIns="0" numCol="1" spcCol="1270" anchor="t" anchorCtr="0">
              <a:noAutofit/>
            </a:bodyPr>
            <a:lstStyle/>
            <a:p>
              <a:pPr marL="0" lvl="0" indent="0" algn="l" defTabSz="577850">
                <a:lnSpc>
                  <a:spcPct val="90000"/>
                </a:lnSpc>
                <a:spcBef>
                  <a:spcPct val="0"/>
                </a:spcBef>
                <a:spcAft>
                  <a:spcPct val="35000"/>
                </a:spcAft>
                <a:buNone/>
              </a:pPr>
              <a:r>
                <a:rPr lang="en-US" sz="1300" dirty="0">
                  <a:solidFill>
                    <a:srgbClr val="33CC33"/>
                  </a:solidFill>
                  <a:latin typeface="Times New Roman" panose="02020603050405020304" pitchFamily="18" charset="0"/>
                  <a:cs typeface="Times New Roman" panose="02020603050405020304" pitchFamily="18" charset="0"/>
                </a:rPr>
                <a:t>1-on-1</a:t>
              </a:r>
              <a:endParaRPr lang="en-US" sz="1300" kern="1200" dirty="0">
                <a:solidFill>
                  <a:srgbClr val="33CC33"/>
                </a:solidFill>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n-US" sz="1000" kern="1200" dirty="0">
                  <a:latin typeface="Times New Roman" panose="02020603050405020304" pitchFamily="18" charset="0"/>
                  <a:cs typeface="Times New Roman" panose="02020603050405020304" pitchFamily="18" charset="0"/>
                </a:rPr>
                <a:t>Student will work independently with an individual staff member.</a:t>
              </a:r>
            </a:p>
          </p:txBody>
        </p:sp>
      </p:grpSp>
      <p:grpSp>
        <p:nvGrpSpPr>
          <p:cNvPr id="24" name="Group 23">
            <a:extLst>
              <a:ext uri="{FF2B5EF4-FFF2-40B4-BE49-F238E27FC236}">
                <a16:creationId xmlns:a16="http://schemas.microsoft.com/office/drawing/2014/main" id="{647C6EA9-7451-456C-15BC-394F8136CFF8}"/>
              </a:ext>
            </a:extLst>
          </p:cNvPr>
          <p:cNvGrpSpPr/>
          <p:nvPr/>
        </p:nvGrpSpPr>
        <p:grpSpPr>
          <a:xfrm>
            <a:off x="3085678" y="3009838"/>
            <a:ext cx="4876564" cy="792099"/>
            <a:chOff x="3108716" y="2535222"/>
            <a:chExt cx="5044623" cy="792099"/>
          </a:xfrm>
        </p:grpSpPr>
        <p:sp>
          <p:nvSpPr>
            <p:cNvPr id="10" name="Straight Connector 9">
              <a:extLst>
                <a:ext uri="{FF2B5EF4-FFF2-40B4-BE49-F238E27FC236}">
                  <a16:creationId xmlns:a16="http://schemas.microsoft.com/office/drawing/2014/main" id="{F212339F-810C-BAD1-3312-41B07F7D0AC3}"/>
                </a:ext>
              </a:extLst>
            </p:cNvPr>
            <p:cNvSpPr/>
            <p:nvPr/>
          </p:nvSpPr>
          <p:spPr>
            <a:xfrm>
              <a:off x="3108716" y="3063153"/>
              <a:ext cx="2952369" cy="0"/>
            </a:xfrm>
            <a:prstGeom prst="line">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C3207942-D264-9080-93FE-498B3D140933}"/>
                </a:ext>
              </a:extLst>
            </p:cNvPr>
            <p:cNvSpPr/>
            <p:nvPr/>
          </p:nvSpPr>
          <p:spPr>
            <a:xfrm>
              <a:off x="6275721" y="2535222"/>
              <a:ext cx="1877618" cy="792099"/>
            </a:xfrm>
            <a:custGeom>
              <a:avLst/>
              <a:gdLst>
                <a:gd name="connsiteX0" fmla="*/ 0 w 1071021"/>
                <a:gd name="connsiteY0" fmla="*/ 0 h 792099"/>
                <a:gd name="connsiteX1" fmla="*/ 1071021 w 1071021"/>
                <a:gd name="connsiteY1" fmla="*/ 0 h 792099"/>
                <a:gd name="connsiteX2" fmla="*/ 1071021 w 1071021"/>
                <a:gd name="connsiteY2" fmla="*/ 792099 h 792099"/>
                <a:gd name="connsiteX3" fmla="*/ 0 w 1071021"/>
                <a:gd name="connsiteY3" fmla="*/ 792099 h 792099"/>
                <a:gd name="connsiteX4" fmla="*/ 0 w 1071021"/>
                <a:gd name="connsiteY4" fmla="*/ 0 h 7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21" h="792099">
                  <a:moveTo>
                    <a:pt x="0" y="0"/>
                  </a:moveTo>
                  <a:lnTo>
                    <a:pt x="1071021" y="0"/>
                  </a:lnTo>
                  <a:lnTo>
                    <a:pt x="1071021" y="792099"/>
                  </a:lnTo>
                  <a:lnTo>
                    <a:pt x="0" y="79209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9530" tIns="0" rIns="49530" bIns="0" numCol="1" spcCol="1270" anchor="t" anchorCtr="0">
              <a:noAutofit/>
            </a:bodyPr>
            <a:lstStyle/>
            <a:p>
              <a:pPr marL="0" lvl="0" indent="0" algn="l" defTabSz="577850">
                <a:lnSpc>
                  <a:spcPct val="90000"/>
                </a:lnSpc>
                <a:spcBef>
                  <a:spcPct val="0"/>
                </a:spcBef>
                <a:spcAft>
                  <a:spcPct val="35000"/>
                </a:spcAft>
                <a:buNone/>
              </a:pPr>
              <a:r>
                <a:rPr lang="en-US" sz="1300" b="1" kern="1200" dirty="0">
                  <a:solidFill>
                    <a:srgbClr val="FFC000"/>
                  </a:solidFill>
                  <a:latin typeface="Times New Roman" panose="02020603050405020304" pitchFamily="18" charset="0"/>
                  <a:cs typeface="Times New Roman" panose="02020603050405020304" pitchFamily="18" charset="0"/>
                </a:rPr>
                <a:t>Group Appointment</a:t>
              </a:r>
            </a:p>
            <a:p>
              <a:pPr marL="57150" lvl="1" indent="-57150" algn="l" defTabSz="444500">
                <a:lnSpc>
                  <a:spcPct val="90000"/>
                </a:lnSpc>
                <a:spcBef>
                  <a:spcPct val="0"/>
                </a:spcBef>
                <a:spcAft>
                  <a:spcPct val="15000"/>
                </a:spcAft>
                <a:buChar char="•"/>
              </a:pPr>
              <a:r>
                <a:rPr lang="en-US" sz="1000" kern="1200" dirty="0">
                  <a:latin typeface="Times New Roman" panose="02020603050405020304" pitchFamily="18" charset="0"/>
                  <a:cs typeface="Times New Roman" panose="02020603050405020304" pitchFamily="18" charset="0"/>
                </a:rPr>
                <a:t>Staff member works with multiple students of the same (or different section) in one appointment.</a:t>
              </a:r>
            </a:p>
          </p:txBody>
        </p:sp>
      </p:grpSp>
      <p:grpSp>
        <p:nvGrpSpPr>
          <p:cNvPr id="25" name="Group 24">
            <a:extLst>
              <a:ext uri="{FF2B5EF4-FFF2-40B4-BE49-F238E27FC236}">
                <a16:creationId xmlns:a16="http://schemas.microsoft.com/office/drawing/2014/main" id="{75703586-C87B-41A4-915E-DF9BE18F05F6}"/>
              </a:ext>
            </a:extLst>
          </p:cNvPr>
          <p:cNvGrpSpPr/>
          <p:nvPr/>
        </p:nvGrpSpPr>
        <p:grpSpPr>
          <a:xfrm>
            <a:off x="1869545" y="4052615"/>
            <a:ext cx="4784443" cy="851363"/>
            <a:chOff x="3108716" y="3875353"/>
            <a:chExt cx="5015384" cy="792099"/>
          </a:xfrm>
        </p:grpSpPr>
        <p:sp>
          <p:nvSpPr>
            <p:cNvPr id="9" name="Straight Connector 8">
              <a:extLst>
                <a:ext uri="{FF2B5EF4-FFF2-40B4-BE49-F238E27FC236}">
                  <a16:creationId xmlns:a16="http://schemas.microsoft.com/office/drawing/2014/main" id="{F68610D0-201E-7701-95C6-45575CA3E60E}"/>
                </a:ext>
              </a:extLst>
            </p:cNvPr>
            <p:cNvSpPr/>
            <p:nvPr/>
          </p:nvSpPr>
          <p:spPr>
            <a:xfrm>
              <a:off x="3108716" y="4121685"/>
              <a:ext cx="2952369" cy="0"/>
            </a:xfrm>
            <a:prstGeom prst="line">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9" name="Freeform: Shape 18">
              <a:extLst>
                <a:ext uri="{FF2B5EF4-FFF2-40B4-BE49-F238E27FC236}">
                  <a16:creationId xmlns:a16="http://schemas.microsoft.com/office/drawing/2014/main" id="{305917ED-673F-79D6-C0E5-36ACE09529AC}"/>
                </a:ext>
              </a:extLst>
            </p:cNvPr>
            <p:cNvSpPr/>
            <p:nvPr/>
          </p:nvSpPr>
          <p:spPr>
            <a:xfrm>
              <a:off x="6157611" y="3875353"/>
              <a:ext cx="1966489" cy="792099"/>
            </a:xfrm>
            <a:custGeom>
              <a:avLst/>
              <a:gdLst>
                <a:gd name="connsiteX0" fmla="*/ 0 w 1301900"/>
                <a:gd name="connsiteY0" fmla="*/ 0 h 792099"/>
                <a:gd name="connsiteX1" fmla="*/ 1301900 w 1301900"/>
                <a:gd name="connsiteY1" fmla="*/ 0 h 792099"/>
                <a:gd name="connsiteX2" fmla="*/ 1301900 w 1301900"/>
                <a:gd name="connsiteY2" fmla="*/ 792099 h 792099"/>
                <a:gd name="connsiteX3" fmla="*/ 0 w 1301900"/>
                <a:gd name="connsiteY3" fmla="*/ 792099 h 792099"/>
                <a:gd name="connsiteX4" fmla="*/ 0 w 1301900"/>
                <a:gd name="connsiteY4" fmla="*/ 0 h 7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0" h="792099">
                  <a:moveTo>
                    <a:pt x="0" y="0"/>
                  </a:moveTo>
                  <a:lnTo>
                    <a:pt x="1301900" y="0"/>
                  </a:lnTo>
                  <a:lnTo>
                    <a:pt x="1301900" y="792099"/>
                  </a:lnTo>
                  <a:lnTo>
                    <a:pt x="0" y="79209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9530" tIns="0" rIns="49530" bIns="0" numCol="1" spcCol="1270" anchor="t" anchorCtr="0">
              <a:noAutofit/>
            </a:bodyPr>
            <a:lstStyle/>
            <a:p>
              <a:pPr marL="0" lvl="0" indent="0" algn="l" defTabSz="577850">
                <a:lnSpc>
                  <a:spcPct val="90000"/>
                </a:lnSpc>
                <a:spcBef>
                  <a:spcPct val="0"/>
                </a:spcBef>
                <a:spcAft>
                  <a:spcPct val="35000"/>
                </a:spcAft>
                <a:buNone/>
              </a:pPr>
              <a:r>
                <a:rPr lang="en-US" sz="1300" kern="1200" dirty="0">
                  <a:solidFill>
                    <a:srgbClr val="00B0F0"/>
                  </a:solidFill>
                  <a:latin typeface="Times New Roman" panose="02020603050405020304" pitchFamily="18" charset="0"/>
                  <a:cs typeface="Times New Roman" panose="02020603050405020304" pitchFamily="18" charset="0"/>
                </a:rPr>
                <a:t>Drop-In</a:t>
              </a:r>
            </a:p>
            <a:p>
              <a:pPr marL="57150" lvl="1" indent="-57150" algn="l" defTabSz="444500">
                <a:lnSpc>
                  <a:spcPct val="90000"/>
                </a:lnSpc>
                <a:spcBef>
                  <a:spcPct val="0"/>
                </a:spcBef>
                <a:spcAft>
                  <a:spcPct val="15000"/>
                </a:spcAft>
                <a:buChar char="•"/>
              </a:pPr>
              <a:r>
                <a:rPr lang="en-US" sz="1000" kern="1200" dirty="0">
                  <a:latin typeface="Times New Roman" panose="02020603050405020304" pitchFamily="18" charset="0"/>
                  <a:cs typeface="Times New Roman" panose="02020603050405020304" pitchFamily="18" charset="0"/>
                </a:rPr>
                <a:t>Students can see the drop in time a staff member is available and join a session between the listed time span.</a:t>
              </a:r>
            </a:p>
          </p:txBody>
        </p:sp>
      </p:grpSp>
      <p:sp>
        <p:nvSpPr>
          <p:cNvPr id="30" name="TextBox 29">
            <a:extLst>
              <a:ext uri="{FF2B5EF4-FFF2-40B4-BE49-F238E27FC236}">
                <a16:creationId xmlns:a16="http://schemas.microsoft.com/office/drawing/2014/main" id="{AC9BE2D4-1487-B70C-8244-8336B9726461}"/>
              </a:ext>
            </a:extLst>
          </p:cNvPr>
          <p:cNvSpPr txBox="1"/>
          <p:nvPr/>
        </p:nvSpPr>
        <p:spPr>
          <a:xfrm>
            <a:off x="2587108" y="910671"/>
            <a:ext cx="4572000" cy="757130"/>
          </a:xfrm>
          <a:prstGeom prst="rect">
            <a:avLst/>
          </a:prstGeom>
          <a:noFill/>
        </p:spPr>
        <p:txBody>
          <a:bodyPr wrap="square">
            <a:spAutoFit/>
          </a:bodyPr>
          <a:lstStyle/>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610215"/>
                </a:solidFill>
                <a:effectLst/>
                <a:uLnTx/>
                <a:uFillTx/>
                <a:latin typeface="Times New Roman" panose="02020603050405020304" pitchFamily="18" charset="0"/>
                <a:ea typeface="+mn-ea"/>
                <a:cs typeface="Times New Roman" panose="02020603050405020304" pitchFamily="18" charset="0"/>
              </a:rPr>
              <a:t>A appointment represents a scheduled time that has been booked in advanced for a specific time, consultant, for a course specific subject</a:t>
            </a:r>
            <a:r>
              <a:rPr lang="en-US" sz="1600" dirty="0">
                <a:solidFill>
                  <a:srgbClr val="610215"/>
                </a:solidFill>
                <a:latin typeface="Times New Roman" panose="02020603050405020304" pitchFamily="18" charset="0"/>
                <a:cs typeface="Times New Roman" panose="02020603050405020304" pitchFamily="18" charset="0"/>
              </a:rPr>
              <a:t> and reason.</a:t>
            </a:r>
            <a:endParaRPr kumimoji="0" lang="en-US" sz="1600" b="0" i="0" u="none" strike="noStrike" kern="1200" cap="none" spc="0" normalizeH="0" baseline="0" noProof="0" dirty="0">
              <a:ln>
                <a:noFill/>
              </a:ln>
              <a:solidFill>
                <a:srgbClr val="610215"/>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a:extLst>
              <a:ext uri="{FF2B5EF4-FFF2-40B4-BE49-F238E27FC236}">
                <a16:creationId xmlns:a16="http://schemas.microsoft.com/office/drawing/2014/main" id="{16C6E9F6-0BD6-7F3F-3789-9EFCB78520A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6252" y="2382014"/>
            <a:ext cx="2959426" cy="1972950"/>
          </a:xfrm>
          <a:prstGeom prst="rect">
            <a:avLst/>
          </a:prstGeom>
        </p:spPr>
      </p:pic>
      <p:pic>
        <p:nvPicPr>
          <p:cNvPr id="37" name="Graphic 36" descr="Questions">
            <a:extLst>
              <a:ext uri="{FF2B5EF4-FFF2-40B4-BE49-F238E27FC236}">
                <a16:creationId xmlns:a16="http://schemas.microsoft.com/office/drawing/2014/main" id="{60FEF316-91A5-2428-81F3-94A3C5578D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8049" y="2120217"/>
            <a:ext cx="523594" cy="523594"/>
          </a:xfrm>
          <a:prstGeom prst="rect">
            <a:avLst/>
          </a:prstGeom>
        </p:spPr>
      </p:pic>
      <p:pic>
        <p:nvPicPr>
          <p:cNvPr id="41" name="Graphic 40" descr="Users">
            <a:extLst>
              <a:ext uri="{FF2B5EF4-FFF2-40B4-BE49-F238E27FC236}">
                <a16:creationId xmlns:a16="http://schemas.microsoft.com/office/drawing/2014/main" id="{B7F3197B-531E-95EB-964D-D8CBAEAC2E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29357" y="3148294"/>
            <a:ext cx="503782" cy="503782"/>
          </a:xfrm>
          <a:prstGeom prst="rect">
            <a:avLst/>
          </a:prstGeom>
        </p:spPr>
      </p:pic>
      <p:pic>
        <p:nvPicPr>
          <p:cNvPr id="43" name="Graphic 42" descr="Confused person">
            <a:extLst>
              <a:ext uri="{FF2B5EF4-FFF2-40B4-BE49-F238E27FC236}">
                <a16:creationId xmlns:a16="http://schemas.microsoft.com/office/drawing/2014/main" id="{670265F0-1888-C63B-E591-141DCB12CF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25857" y="3860676"/>
            <a:ext cx="447251" cy="447251"/>
          </a:xfrm>
          <a:prstGeom prst="rect">
            <a:avLst/>
          </a:prstGeom>
        </p:spPr>
      </p:pic>
      <p:sp>
        <p:nvSpPr>
          <p:cNvPr id="44" name="TextBox 43">
            <a:extLst>
              <a:ext uri="{FF2B5EF4-FFF2-40B4-BE49-F238E27FC236}">
                <a16:creationId xmlns:a16="http://schemas.microsoft.com/office/drawing/2014/main" id="{DC777D71-99B0-E2FF-F013-DD711FB71CDC}"/>
              </a:ext>
            </a:extLst>
          </p:cNvPr>
          <p:cNvSpPr txBox="1"/>
          <p:nvPr/>
        </p:nvSpPr>
        <p:spPr>
          <a:xfrm>
            <a:off x="126252" y="5579267"/>
            <a:ext cx="8943103" cy="535531"/>
          </a:xfrm>
          <a:prstGeom prst="rect">
            <a:avLst/>
          </a:prstGeom>
          <a:noFill/>
        </p:spPr>
        <p:txBody>
          <a:bodyPr wrap="square">
            <a:spAutoFit/>
          </a:bodyPr>
          <a:lstStyle/>
          <a:p>
            <a:pPr marL="0" marR="0" lvl="1" algn="l" defTabSz="711200" rtl="0" eaLnBrk="1" fontAlgn="auto" latinLnBrk="0" hangingPunct="1">
              <a:lnSpc>
                <a:spcPct val="90000"/>
              </a:lnSpc>
              <a:spcBef>
                <a:spcPct val="0"/>
              </a:spcBef>
              <a:spcAft>
                <a:spcPct val="15000"/>
              </a:spcAft>
              <a:buClrTx/>
              <a:buSzTx/>
              <a:tabLst/>
              <a:defRPr/>
            </a:pPr>
            <a:r>
              <a:rPr lang="en-US" sz="1600" dirty="0">
                <a:solidFill>
                  <a:srgbClr val="610215"/>
                </a:solidFill>
                <a:latin typeface="Times New Roman" panose="02020603050405020304" pitchFamily="18" charset="0"/>
                <a:cs typeface="Times New Roman" panose="02020603050405020304" pitchFamily="18" charset="0"/>
              </a:rPr>
              <a:t>All appointment availabilities can be created to reflect in physical location or the virtual meeting room. Once the results are searched they can see if it is in person, online or optional (person booking can decide!)</a:t>
            </a:r>
            <a:endParaRPr kumimoji="0" lang="en-US" sz="1600" b="0" i="0" u="none" strike="noStrike" kern="1200" cap="none" spc="0" normalizeH="0" baseline="0" noProof="0" dirty="0">
              <a:ln>
                <a:noFill/>
              </a:ln>
              <a:solidFill>
                <a:srgbClr val="610215"/>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3E81432F-788C-1039-DBC7-B15BE9548667}"/>
              </a:ext>
            </a:extLst>
          </p:cNvPr>
          <p:cNvSpPr txBox="1"/>
          <p:nvPr/>
        </p:nvSpPr>
        <p:spPr>
          <a:xfrm>
            <a:off x="3379186" y="241736"/>
            <a:ext cx="2872090"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Appointments</a:t>
            </a:r>
            <a:endParaRPr lang="en-US" sz="3200" b="1" dirty="0"/>
          </a:p>
        </p:txBody>
      </p:sp>
    </p:spTree>
    <p:extLst>
      <p:ext uri="{BB962C8B-B14F-4D97-AF65-F5344CB8AC3E}">
        <p14:creationId xmlns:p14="http://schemas.microsoft.com/office/powerpoint/2010/main" val="201085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D6914A-9510-9C9F-731C-7CB14DF2B8CE}"/>
              </a:ext>
            </a:extLst>
          </p:cNvPr>
          <p:cNvSpPr txBox="1"/>
          <p:nvPr/>
        </p:nvSpPr>
        <p:spPr>
          <a:xfrm>
            <a:off x="2970813" y="366023"/>
            <a:ext cx="4308876"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Appointment Display</a:t>
            </a:r>
            <a:endParaRPr lang="en-US" sz="3200" b="1" dirty="0"/>
          </a:p>
        </p:txBody>
      </p:sp>
      <p:pic>
        <p:nvPicPr>
          <p:cNvPr id="9" name="Picture 8">
            <a:extLst>
              <a:ext uri="{FF2B5EF4-FFF2-40B4-BE49-F238E27FC236}">
                <a16:creationId xmlns:a16="http://schemas.microsoft.com/office/drawing/2014/main" id="{34854688-BE67-3208-C39E-350398C5089A}"/>
              </a:ext>
            </a:extLst>
          </p:cNvPr>
          <p:cNvPicPr>
            <a:picLocks noChangeAspect="1"/>
          </p:cNvPicPr>
          <p:nvPr/>
        </p:nvPicPr>
        <p:blipFill>
          <a:blip r:embed="rId2"/>
          <a:stretch>
            <a:fillRect/>
          </a:stretch>
        </p:blipFill>
        <p:spPr>
          <a:xfrm>
            <a:off x="139880" y="1860502"/>
            <a:ext cx="4656223" cy="2743438"/>
          </a:xfrm>
          <a:prstGeom prst="rect">
            <a:avLst/>
          </a:prstGeom>
        </p:spPr>
      </p:pic>
      <p:sp>
        <p:nvSpPr>
          <p:cNvPr id="10" name="TextBox 9">
            <a:extLst>
              <a:ext uri="{FF2B5EF4-FFF2-40B4-BE49-F238E27FC236}">
                <a16:creationId xmlns:a16="http://schemas.microsoft.com/office/drawing/2014/main" id="{843FD164-CF6D-305C-589E-89AF2666CE45}"/>
              </a:ext>
            </a:extLst>
          </p:cNvPr>
          <p:cNvSpPr txBox="1"/>
          <p:nvPr/>
        </p:nvSpPr>
        <p:spPr>
          <a:xfrm>
            <a:off x="4944862" y="1499141"/>
            <a:ext cx="3810682" cy="1857368"/>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Gives details on an appointment on the dashboard (both student and staff). Twig coding is used to narrow down the details that are displayed to the induvial. Such as Center, Subject, Reason, Location, etc.</a:t>
            </a:r>
          </a:p>
        </p:txBody>
      </p:sp>
      <p:sp>
        <p:nvSpPr>
          <p:cNvPr id="12" name="TextBox 11">
            <a:extLst>
              <a:ext uri="{FF2B5EF4-FFF2-40B4-BE49-F238E27FC236}">
                <a16:creationId xmlns:a16="http://schemas.microsoft.com/office/drawing/2014/main" id="{8B37005D-B249-8AB2-A294-B1EBEAE1EF87}"/>
              </a:ext>
            </a:extLst>
          </p:cNvPr>
          <p:cNvSpPr txBox="1"/>
          <p:nvPr/>
        </p:nvSpPr>
        <p:spPr>
          <a:xfrm>
            <a:off x="4944862" y="4022935"/>
            <a:ext cx="3400148" cy="923330"/>
          </a:xfrm>
          <a:prstGeom prst="rect">
            <a:avLst/>
          </a:prstGeom>
          <a:noFill/>
        </p:spPr>
        <p:txBody>
          <a:bodyPr wrap="square">
            <a:spAutoFit/>
          </a:bodyPr>
          <a:lstStyle/>
          <a:p>
            <a:r>
              <a:rPr lang="en-US" dirty="0">
                <a:solidFill>
                  <a:srgbClr val="610215"/>
                </a:solidFill>
                <a:latin typeface="Times New Roman" panose="02020603050405020304" pitchFamily="18" charset="0"/>
                <a:cs typeface="Times New Roman" panose="02020603050405020304" pitchFamily="18" charset="0"/>
              </a:rPr>
              <a:t>Students with a online session will be able to join the virtual meeting room from this widget.</a:t>
            </a:r>
            <a:endParaRPr lang="en-US" dirty="0"/>
          </a:p>
        </p:txBody>
      </p:sp>
    </p:spTree>
    <p:extLst>
      <p:ext uri="{BB962C8B-B14F-4D97-AF65-F5344CB8AC3E}">
        <p14:creationId xmlns:p14="http://schemas.microsoft.com/office/powerpoint/2010/main" val="53069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781BB7-CE76-1B00-97EA-1D83DA57DEF3}"/>
              </a:ext>
            </a:extLst>
          </p:cNvPr>
          <p:cNvSpPr txBox="1"/>
          <p:nvPr/>
        </p:nvSpPr>
        <p:spPr>
          <a:xfrm>
            <a:off x="2668555" y="622009"/>
            <a:ext cx="4460032"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Visits VS Appointments</a:t>
            </a:r>
            <a:endParaRPr lang="en-US" sz="3200" b="1" dirty="0"/>
          </a:p>
        </p:txBody>
      </p:sp>
      <p:sp>
        <p:nvSpPr>
          <p:cNvPr id="8" name="Content Placeholder 7">
            <a:extLst>
              <a:ext uri="{FF2B5EF4-FFF2-40B4-BE49-F238E27FC236}">
                <a16:creationId xmlns:a16="http://schemas.microsoft.com/office/drawing/2014/main" id="{82BA2A45-6EB6-4021-69E0-F3893FADA145}"/>
              </a:ext>
            </a:extLst>
          </p:cNvPr>
          <p:cNvSpPr>
            <a:spLocks noGrp="1"/>
          </p:cNvSpPr>
          <p:nvPr>
            <p:ph sz="half" idx="1"/>
          </p:nvPr>
        </p:nvSpPr>
        <p:spPr>
          <a:xfrm>
            <a:off x="562170" y="2118016"/>
            <a:ext cx="3543300" cy="4117975"/>
          </a:xfrm>
        </p:spPr>
        <p:txBody>
          <a:bodyPr>
            <a:norm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Visits are used to keep track of who is coming in and out of your center(s).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Visits are used for recording drop ins, independent study, appointments and more.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Visit time can be different from appointment duration.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Visit can be created </a:t>
            </a:r>
            <a:r>
              <a:rPr lang="en-US" i="1" u="sng" dirty="0">
                <a:latin typeface="Times New Roman" panose="02020603050405020304" pitchFamily="18" charset="0"/>
                <a:cs typeface="Times New Roman" panose="02020603050405020304" pitchFamily="18" charset="0"/>
              </a:rPr>
              <a:t>without</a:t>
            </a:r>
            <a:r>
              <a:rPr lang="en-US" dirty="0">
                <a:latin typeface="Times New Roman" panose="02020603050405020304" pitchFamily="18" charset="0"/>
                <a:cs typeface="Times New Roman" panose="02020603050405020304" pitchFamily="18" charset="0"/>
              </a:rPr>
              <a:t> an appointment. </a:t>
            </a:r>
          </a:p>
          <a:p>
            <a:endParaRPr lang="en-US" dirty="0">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134DABFE-741D-9A1D-8978-93BB0A3B869A}"/>
              </a:ext>
            </a:extLst>
          </p:cNvPr>
          <p:cNvSpPr>
            <a:spLocks noGrp="1"/>
          </p:cNvSpPr>
          <p:nvPr>
            <p:ph sz="half" idx="2"/>
          </p:nvPr>
        </p:nvSpPr>
        <p:spPr>
          <a:xfrm>
            <a:off x="4488025" y="2118015"/>
            <a:ext cx="4460031" cy="4117975"/>
          </a:xfrm>
        </p:spPr>
        <p:txBody>
          <a:bodyPr>
            <a:normAutofit/>
          </a:bodyPr>
          <a:lstStyle/>
          <a:p>
            <a:r>
              <a:rPr lang="en-US" dirty="0">
                <a:latin typeface="Times New Roman" panose="02020603050405020304" pitchFamily="18" charset="0"/>
                <a:cs typeface="Times New Roman" panose="02020603050405020304" pitchFamily="18" charset="0"/>
              </a:rPr>
              <a:t>Is a pre an arranged time to meet someone at a particular time and place.</a:t>
            </a:r>
          </a:p>
          <a:p>
            <a:endParaRPr lang="en-US" dirty="0">
              <a:latin typeface="Times New Roman" panose="02020603050405020304" pitchFamily="18" charset="0"/>
              <a:cs typeface="Times New Roman" panose="02020603050405020304" pitchFamily="18" charset="0"/>
            </a:endParaRPr>
          </a:p>
          <a:p>
            <a:pPr marL="342900" indent="-342900">
              <a:lnSpc>
                <a:spcPct val="107000"/>
              </a:lnSpc>
              <a:spcBef>
                <a:spcPts val="0"/>
              </a:spcBef>
              <a:spcAft>
                <a:spcPts val="800"/>
              </a:spcAft>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Appointments use Status to keep track if they are attended, canceled, rescheduled, etc.</a:t>
            </a:r>
          </a:p>
          <a:p>
            <a:pPr marL="342900" indent="-342900">
              <a:lnSpc>
                <a:spcPct val="107000"/>
              </a:lnSpc>
              <a:spcBef>
                <a:spcPts val="0"/>
              </a:spcBef>
              <a:spcAft>
                <a:spcPts val="800"/>
              </a:spcAft>
              <a:tabLst>
                <a:tab pos="4572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Appointments can be marked as attended manually. If there is a visit created for the appointment, it will be marked as attended manually overnight.</a:t>
            </a:r>
          </a:p>
          <a:p>
            <a:endParaRPr lang="en-US" dirty="0">
              <a:latin typeface="Times New Roman" panose="02020603050405020304" pitchFamily="18" charset="0"/>
              <a:cs typeface="Times New Roman" panose="02020603050405020304" pitchFamily="18" charset="0"/>
            </a:endParaRPr>
          </a:p>
        </p:txBody>
      </p:sp>
      <p:sp>
        <p:nvSpPr>
          <p:cNvPr id="2" name="Text Placeholder 2">
            <a:extLst>
              <a:ext uri="{FF2B5EF4-FFF2-40B4-BE49-F238E27FC236}">
                <a16:creationId xmlns:a16="http://schemas.microsoft.com/office/drawing/2014/main" id="{0FDF8A0E-1C6D-9D6D-E732-2329B1E50834}"/>
              </a:ext>
            </a:extLst>
          </p:cNvPr>
          <p:cNvSpPr txBox="1">
            <a:spLocks/>
          </p:cNvSpPr>
          <p:nvPr/>
        </p:nvSpPr>
        <p:spPr>
          <a:xfrm>
            <a:off x="5895852" y="1540260"/>
            <a:ext cx="1828659" cy="355011"/>
          </a:xfrm>
          <a:prstGeom prst="rect">
            <a:avLst/>
          </a:prstGeom>
        </p:spPr>
        <p:txBody>
          <a:bodyPr vert="horz" lIns="91440" tIns="45720" rIns="91440" bIns="45720" rtlCol="0">
            <a:normAutofit lnSpcReduction="100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9pPr>
          </a:lstStyle>
          <a:p>
            <a:pPr marL="45719" indent="0">
              <a:buNone/>
            </a:pPr>
            <a:r>
              <a:rPr lang="en-US" b="1" dirty="0">
                <a:latin typeface="Times New Roman" panose="02020603050405020304" pitchFamily="18" charset="0"/>
                <a:cs typeface="Times New Roman" panose="02020603050405020304" pitchFamily="18" charset="0"/>
              </a:rPr>
              <a:t>Appointments</a:t>
            </a:r>
          </a:p>
        </p:txBody>
      </p:sp>
      <p:sp>
        <p:nvSpPr>
          <p:cNvPr id="3" name="Text Placeholder 4">
            <a:extLst>
              <a:ext uri="{FF2B5EF4-FFF2-40B4-BE49-F238E27FC236}">
                <a16:creationId xmlns:a16="http://schemas.microsoft.com/office/drawing/2014/main" id="{94581926-D5C4-53A7-9125-21EC0B173429}"/>
              </a:ext>
            </a:extLst>
          </p:cNvPr>
          <p:cNvSpPr txBox="1">
            <a:spLocks/>
          </p:cNvSpPr>
          <p:nvPr/>
        </p:nvSpPr>
        <p:spPr>
          <a:xfrm>
            <a:off x="1716927" y="1501781"/>
            <a:ext cx="1352845" cy="431970"/>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b="1" dirty="0">
                <a:latin typeface="Times New Roman" panose="02020603050405020304" pitchFamily="18" charset="0"/>
                <a:cs typeface="Times New Roman" panose="02020603050405020304" pitchFamily="18" charset="0"/>
              </a:rPr>
              <a:t>Visits</a:t>
            </a:r>
          </a:p>
        </p:txBody>
      </p:sp>
    </p:spTree>
    <p:extLst>
      <p:ext uri="{BB962C8B-B14F-4D97-AF65-F5344CB8AC3E}">
        <p14:creationId xmlns:p14="http://schemas.microsoft.com/office/powerpoint/2010/main" val="330052552"/>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11387F-2CD8-03AC-9E00-2EB5B580FDF4}"/>
              </a:ext>
            </a:extLst>
          </p:cNvPr>
          <p:cNvSpPr txBox="1"/>
          <p:nvPr/>
        </p:nvSpPr>
        <p:spPr>
          <a:xfrm>
            <a:off x="3442997" y="510041"/>
            <a:ext cx="2836506"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Course</a:t>
            </a:r>
            <a:endParaRPr lang="en-US" sz="3200" b="1" dirty="0"/>
          </a:p>
        </p:txBody>
      </p:sp>
      <p:sp>
        <p:nvSpPr>
          <p:cNvPr id="8" name="TextBox 7">
            <a:extLst>
              <a:ext uri="{FF2B5EF4-FFF2-40B4-BE49-F238E27FC236}">
                <a16:creationId xmlns:a16="http://schemas.microsoft.com/office/drawing/2014/main" id="{73E8AE80-9F35-D00D-A403-4E2F8353C82F}"/>
              </a:ext>
            </a:extLst>
          </p:cNvPr>
          <p:cNvSpPr txBox="1"/>
          <p:nvPr/>
        </p:nvSpPr>
        <p:spPr>
          <a:xfrm>
            <a:off x="1298316" y="1321964"/>
            <a:ext cx="6680718" cy="871008"/>
          </a:xfrm>
          <a:prstGeom prst="rect">
            <a:avLst/>
          </a:prstGeom>
          <a:noFill/>
        </p:spPr>
        <p:txBody>
          <a:bodyPr wrap="square">
            <a:spAutoFit/>
          </a:bodyPr>
          <a:lstStyle/>
          <a:p>
            <a:pPr marL="0" marR="0">
              <a:lnSpc>
                <a:spcPct val="107000"/>
              </a:lnSpc>
              <a:spcBef>
                <a:spcPts val="0"/>
              </a:spcBef>
              <a:spcAft>
                <a:spcPts val="800"/>
              </a:spcAft>
            </a:pPr>
            <a:r>
              <a:rPr lang="en-US" sz="16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Course are what</a:t>
            </a:r>
            <a:r>
              <a:rPr lang="en-US" sz="16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cover an individual subject. Courses have a fixed set of criteria. Courses are linked to a section that displays as a registration for students.</a:t>
            </a:r>
          </a:p>
        </p:txBody>
      </p:sp>
      <p:pic>
        <p:nvPicPr>
          <p:cNvPr id="5" name="Picture 4">
            <a:extLst>
              <a:ext uri="{FF2B5EF4-FFF2-40B4-BE49-F238E27FC236}">
                <a16:creationId xmlns:a16="http://schemas.microsoft.com/office/drawing/2014/main" id="{AD158B22-23BC-8C06-6819-A1946E51B4E9}"/>
              </a:ext>
            </a:extLst>
          </p:cNvPr>
          <p:cNvPicPr>
            <a:picLocks noChangeAspect="1"/>
          </p:cNvPicPr>
          <p:nvPr/>
        </p:nvPicPr>
        <p:blipFill rotWithShape="1">
          <a:blip r:embed="rId2"/>
          <a:srcRect l="101"/>
          <a:stretch/>
        </p:blipFill>
        <p:spPr>
          <a:xfrm>
            <a:off x="1361635" y="2318839"/>
            <a:ext cx="6420729" cy="2380456"/>
          </a:xfrm>
          <a:prstGeom prst="rect">
            <a:avLst/>
          </a:prstGeom>
        </p:spPr>
      </p:pic>
      <p:sp>
        <p:nvSpPr>
          <p:cNvPr id="9" name="TextBox 8">
            <a:extLst>
              <a:ext uri="{FF2B5EF4-FFF2-40B4-BE49-F238E27FC236}">
                <a16:creationId xmlns:a16="http://schemas.microsoft.com/office/drawing/2014/main" id="{E3796DB0-55DB-054C-34BA-06B6BD049A02}"/>
              </a:ext>
            </a:extLst>
          </p:cNvPr>
          <p:cNvSpPr txBox="1"/>
          <p:nvPr/>
        </p:nvSpPr>
        <p:spPr>
          <a:xfrm>
            <a:off x="1514474" y="5028204"/>
            <a:ext cx="6267890" cy="1134478"/>
          </a:xfrm>
          <a:prstGeom prst="rect">
            <a:avLst/>
          </a:prstGeom>
          <a:noFill/>
        </p:spPr>
        <p:txBody>
          <a:bodyPr wrap="square">
            <a:spAutoFit/>
          </a:bodyPr>
          <a:lstStyle/>
          <a:p>
            <a:pPr marL="0" marR="0">
              <a:lnSpc>
                <a:spcPct val="107000"/>
              </a:lnSpc>
              <a:spcBef>
                <a:spcPts val="0"/>
              </a:spcBef>
              <a:spcAft>
                <a:spcPts val="800"/>
              </a:spcAft>
            </a:pPr>
            <a:r>
              <a:rPr lang="en-US" sz="1600" dirty="0">
                <a:solidFill>
                  <a:srgbClr val="8D182B"/>
                </a:solidFill>
                <a:effectLst/>
                <a:latin typeface="Calibri" panose="020F0502020204030204" pitchFamily="34" charset="0"/>
                <a:ea typeface="Calibri" panose="020F0502020204030204" pitchFamily="34" charset="0"/>
                <a:cs typeface="Times New Roman" panose="02020603050405020304" pitchFamily="18" charset="0"/>
              </a:rPr>
              <a:t>Courses can be sent over in a registration file and be imported into the system. Non-Enrolled Courses can be created to document assistance when needed, if registrations are missing or not in a enrolled course – such as a “workshop” or “other” option.</a:t>
            </a:r>
          </a:p>
        </p:txBody>
      </p:sp>
      <p:sp>
        <p:nvSpPr>
          <p:cNvPr id="16" name="Arrow: Right 15">
            <a:extLst>
              <a:ext uri="{FF2B5EF4-FFF2-40B4-BE49-F238E27FC236}">
                <a16:creationId xmlns:a16="http://schemas.microsoft.com/office/drawing/2014/main" id="{5F9881F3-E161-20A9-5449-EBCAA0D6FA5A}"/>
              </a:ext>
            </a:extLst>
          </p:cNvPr>
          <p:cNvSpPr/>
          <p:nvPr/>
        </p:nvSpPr>
        <p:spPr>
          <a:xfrm rot="1988816">
            <a:off x="3381592" y="3122109"/>
            <a:ext cx="344003" cy="148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11387F-2CD8-03AC-9E00-2EB5B580FDF4}"/>
              </a:ext>
            </a:extLst>
          </p:cNvPr>
          <p:cNvSpPr txBox="1"/>
          <p:nvPr/>
        </p:nvSpPr>
        <p:spPr>
          <a:xfrm>
            <a:off x="3690647" y="241777"/>
            <a:ext cx="2836506"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Section</a:t>
            </a:r>
            <a:endParaRPr lang="en-US" sz="3200" b="1" dirty="0"/>
          </a:p>
        </p:txBody>
      </p:sp>
      <p:sp>
        <p:nvSpPr>
          <p:cNvPr id="8" name="TextBox 7">
            <a:extLst>
              <a:ext uri="{FF2B5EF4-FFF2-40B4-BE49-F238E27FC236}">
                <a16:creationId xmlns:a16="http://schemas.microsoft.com/office/drawing/2014/main" id="{73E8AE80-9F35-D00D-A403-4E2F8353C82F}"/>
              </a:ext>
            </a:extLst>
          </p:cNvPr>
          <p:cNvSpPr txBox="1"/>
          <p:nvPr/>
        </p:nvSpPr>
        <p:spPr>
          <a:xfrm>
            <a:off x="1570431" y="953680"/>
            <a:ext cx="6680718" cy="968086"/>
          </a:xfrm>
          <a:prstGeom prst="rect">
            <a:avLst/>
          </a:prstGeom>
          <a:noFill/>
        </p:spPr>
        <p:txBody>
          <a:bodyPr wrap="square">
            <a:spAutoFit/>
          </a:bodyPr>
          <a:lstStyle/>
          <a:p>
            <a:pPr marL="0" marR="0">
              <a:lnSpc>
                <a:spcPct val="107000"/>
              </a:lnSpc>
              <a:spcBef>
                <a:spcPts val="0"/>
              </a:spcBef>
              <a:spcAft>
                <a:spcPts val="800"/>
              </a:spcAft>
            </a:pPr>
            <a:r>
              <a:rPr lang="en-US" sz="16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A course may be taught in one or more sections/classes, depending on enrollment in the course. Sections are used to identify individual classes.</a:t>
            </a:r>
          </a:p>
          <a:p>
            <a:endParaRPr lang="en-US" sz="1600" dirty="0">
              <a:solidFill>
                <a:srgbClr val="610215"/>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39F6706-0D0F-92CA-8C63-E8B762C6BBDF}"/>
              </a:ext>
            </a:extLst>
          </p:cNvPr>
          <p:cNvPicPr>
            <a:picLocks noChangeAspect="1"/>
          </p:cNvPicPr>
          <p:nvPr/>
        </p:nvPicPr>
        <p:blipFill rotWithShape="1">
          <a:blip r:embed="rId2"/>
          <a:srcRect l="3741"/>
          <a:stretch/>
        </p:blipFill>
        <p:spPr>
          <a:xfrm>
            <a:off x="1570431" y="1801803"/>
            <a:ext cx="6283056" cy="1762838"/>
          </a:xfrm>
          <a:prstGeom prst="rect">
            <a:avLst/>
          </a:prstGeom>
        </p:spPr>
      </p:pic>
      <p:sp>
        <p:nvSpPr>
          <p:cNvPr id="10" name="TextBox 9">
            <a:extLst>
              <a:ext uri="{FF2B5EF4-FFF2-40B4-BE49-F238E27FC236}">
                <a16:creationId xmlns:a16="http://schemas.microsoft.com/office/drawing/2014/main" id="{B0985407-4A49-2329-24E0-0865A783C4FC}"/>
              </a:ext>
            </a:extLst>
          </p:cNvPr>
          <p:cNvSpPr txBox="1"/>
          <p:nvPr/>
        </p:nvSpPr>
        <p:spPr>
          <a:xfrm>
            <a:off x="1570431" y="3404888"/>
            <a:ext cx="6680718" cy="967573"/>
          </a:xfrm>
          <a:prstGeom prst="rect">
            <a:avLst/>
          </a:prstGeom>
          <a:noFill/>
        </p:spPr>
        <p:txBody>
          <a:bodyPr wrap="square">
            <a:spAutoFit/>
          </a:bodyPr>
          <a:lstStyle/>
          <a:p>
            <a:pPr marL="0" marR="0">
              <a:lnSpc>
                <a:spcPct val="107000"/>
              </a:lnSpc>
              <a:spcBef>
                <a:spcPts val="0"/>
              </a:spcBef>
              <a:spcAft>
                <a:spcPts val="800"/>
              </a:spcAft>
            </a:pPr>
            <a:r>
              <a:rPr lang="en-US" sz="16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6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One of our campuses on </a:t>
            </a:r>
            <a:r>
              <a:rPr lang="en-US" sz="1600" dirty="0" err="1">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TracCloud</a:t>
            </a:r>
            <a:r>
              <a:rPr lang="en-US" sz="16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 use abbreviation for their locations, to filter out what sections are available to that subset of students.</a:t>
            </a:r>
          </a:p>
        </p:txBody>
      </p:sp>
      <p:sp>
        <p:nvSpPr>
          <p:cNvPr id="12" name="TextBox 11">
            <a:extLst>
              <a:ext uri="{FF2B5EF4-FFF2-40B4-BE49-F238E27FC236}">
                <a16:creationId xmlns:a16="http://schemas.microsoft.com/office/drawing/2014/main" id="{585CBE13-006D-5E7D-AFA2-C895C1152E0F}"/>
              </a:ext>
            </a:extLst>
          </p:cNvPr>
          <p:cNvSpPr txBox="1"/>
          <p:nvPr/>
        </p:nvSpPr>
        <p:spPr>
          <a:xfrm>
            <a:off x="4711959" y="5180282"/>
            <a:ext cx="2375835" cy="646331"/>
          </a:xfrm>
          <a:prstGeom prst="rect">
            <a:avLst/>
          </a:prstGeom>
          <a:noFill/>
        </p:spPr>
        <p:txBody>
          <a:bodyPr wrap="square">
            <a:spAutoFit/>
          </a:bodyPr>
          <a:lstStyle/>
          <a:p>
            <a:r>
              <a:rPr lang="en-US" sz="1800" b="0" i="0" dirty="0">
                <a:solidFill>
                  <a:srgbClr val="610215"/>
                </a:solidFill>
                <a:effectLst/>
                <a:latin typeface="Times New Roman" panose="02020603050405020304" pitchFamily="18" charset="0"/>
                <a:cs typeface="Times New Roman" panose="02020603050405020304" pitchFamily="18" charset="0"/>
              </a:rPr>
              <a:t>Sections are always linked to a course! </a:t>
            </a:r>
            <a:endParaRPr lang="en-US" sz="1800" dirty="0">
              <a:solidFill>
                <a:srgbClr val="610215"/>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A1ED380C-AFB2-1A66-EF4A-C438D5F271BB}"/>
              </a:ext>
            </a:extLst>
          </p:cNvPr>
          <p:cNvPicPr>
            <a:picLocks noChangeAspect="1"/>
          </p:cNvPicPr>
          <p:nvPr/>
        </p:nvPicPr>
        <p:blipFill>
          <a:blip r:embed="rId3"/>
          <a:stretch>
            <a:fillRect/>
          </a:stretch>
        </p:blipFill>
        <p:spPr>
          <a:xfrm>
            <a:off x="1000316" y="4616837"/>
            <a:ext cx="3571684" cy="1773222"/>
          </a:xfrm>
          <a:prstGeom prst="rect">
            <a:avLst/>
          </a:prstGeom>
        </p:spPr>
      </p:pic>
    </p:spTree>
    <p:extLst>
      <p:ext uri="{BB962C8B-B14F-4D97-AF65-F5344CB8AC3E}">
        <p14:creationId xmlns:p14="http://schemas.microsoft.com/office/powerpoint/2010/main" val="1155347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11387F-2CD8-03AC-9E00-2EB5B580FDF4}"/>
              </a:ext>
            </a:extLst>
          </p:cNvPr>
          <p:cNvSpPr txBox="1"/>
          <p:nvPr/>
        </p:nvSpPr>
        <p:spPr>
          <a:xfrm>
            <a:off x="3442997" y="510041"/>
            <a:ext cx="2836506"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Course List</a:t>
            </a:r>
            <a:endParaRPr lang="en-US" sz="3200" b="1" dirty="0"/>
          </a:p>
        </p:txBody>
      </p:sp>
      <p:sp>
        <p:nvSpPr>
          <p:cNvPr id="8" name="TextBox 7">
            <a:extLst>
              <a:ext uri="{FF2B5EF4-FFF2-40B4-BE49-F238E27FC236}">
                <a16:creationId xmlns:a16="http://schemas.microsoft.com/office/drawing/2014/main" id="{73E8AE80-9F35-D00D-A403-4E2F8353C82F}"/>
              </a:ext>
            </a:extLst>
          </p:cNvPr>
          <p:cNvSpPr txBox="1"/>
          <p:nvPr/>
        </p:nvSpPr>
        <p:spPr>
          <a:xfrm>
            <a:off x="1418254" y="1360722"/>
            <a:ext cx="6680718" cy="830997"/>
          </a:xfrm>
          <a:prstGeom prst="rect">
            <a:avLst/>
          </a:prstGeom>
          <a:noFill/>
        </p:spPr>
        <p:txBody>
          <a:bodyPr wrap="square">
            <a:spAutoFit/>
          </a:bodyPr>
          <a:lstStyle/>
          <a:p>
            <a:r>
              <a:rPr lang="en-US" sz="1600" dirty="0">
                <a:solidFill>
                  <a:srgbClr val="610215"/>
                </a:solidFill>
                <a:latin typeface="Times New Roman" panose="02020603050405020304" pitchFamily="18" charset="0"/>
                <a:cs typeface="Times New Roman" panose="02020603050405020304" pitchFamily="18" charset="0"/>
              </a:rPr>
              <a:t>Course Lists act as assigned sections or specialties in TracCloud, allowing one to easily determine which courses a staff member can assist with, and which courses are available in each center. </a:t>
            </a:r>
          </a:p>
        </p:txBody>
      </p:sp>
      <p:pic>
        <p:nvPicPr>
          <p:cNvPr id="10" name="Picture 9">
            <a:extLst>
              <a:ext uri="{FF2B5EF4-FFF2-40B4-BE49-F238E27FC236}">
                <a16:creationId xmlns:a16="http://schemas.microsoft.com/office/drawing/2014/main" id="{ED759A3F-5C5A-CACD-EB40-3E248A014687}"/>
              </a:ext>
            </a:extLst>
          </p:cNvPr>
          <p:cNvPicPr>
            <a:picLocks noChangeAspect="1"/>
          </p:cNvPicPr>
          <p:nvPr/>
        </p:nvPicPr>
        <p:blipFill rotWithShape="1">
          <a:blip r:embed="rId2"/>
          <a:srcRect r="1156"/>
          <a:stretch/>
        </p:blipFill>
        <p:spPr>
          <a:xfrm>
            <a:off x="116867" y="2812616"/>
            <a:ext cx="3568726" cy="2924583"/>
          </a:xfrm>
          <a:prstGeom prst="rect">
            <a:avLst/>
          </a:prstGeom>
        </p:spPr>
      </p:pic>
      <p:pic>
        <p:nvPicPr>
          <p:cNvPr id="12" name="Picture 11">
            <a:extLst>
              <a:ext uri="{FF2B5EF4-FFF2-40B4-BE49-F238E27FC236}">
                <a16:creationId xmlns:a16="http://schemas.microsoft.com/office/drawing/2014/main" id="{57D6D805-8DD7-459F-E339-C572400FC1A8}"/>
              </a:ext>
            </a:extLst>
          </p:cNvPr>
          <p:cNvPicPr>
            <a:picLocks noChangeAspect="1"/>
          </p:cNvPicPr>
          <p:nvPr/>
        </p:nvPicPr>
        <p:blipFill rotWithShape="1">
          <a:blip r:embed="rId3"/>
          <a:srcRect t="815" r="943" b="2976"/>
          <a:stretch/>
        </p:blipFill>
        <p:spPr>
          <a:xfrm>
            <a:off x="4320945" y="2812616"/>
            <a:ext cx="4706189" cy="3051110"/>
          </a:xfrm>
          <a:prstGeom prst="rect">
            <a:avLst/>
          </a:prstGeom>
        </p:spPr>
      </p:pic>
    </p:spTree>
    <p:extLst>
      <p:ext uri="{BB962C8B-B14F-4D97-AF65-F5344CB8AC3E}">
        <p14:creationId xmlns:p14="http://schemas.microsoft.com/office/powerpoint/2010/main" val="425444855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CD7AB4-0D60-AD5C-42FF-516A51BF4EFA}"/>
              </a:ext>
            </a:extLst>
          </p:cNvPr>
          <p:cNvSpPr txBox="1"/>
          <p:nvPr/>
        </p:nvSpPr>
        <p:spPr>
          <a:xfrm>
            <a:off x="3457308" y="440043"/>
            <a:ext cx="2229383"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Registrations</a:t>
            </a:r>
            <a:endParaRPr lang="en-US" sz="2800" b="1" dirty="0"/>
          </a:p>
        </p:txBody>
      </p:sp>
      <p:sp>
        <p:nvSpPr>
          <p:cNvPr id="5" name="TextBox 4">
            <a:extLst>
              <a:ext uri="{FF2B5EF4-FFF2-40B4-BE49-F238E27FC236}">
                <a16:creationId xmlns:a16="http://schemas.microsoft.com/office/drawing/2014/main" id="{C84EEA35-ADBD-6F5E-17FD-D42F3E0F8707}"/>
              </a:ext>
            </a:extLst>
          </p:cNvPr>
          <p:cNvSpPr txBox="1"/>
          <p:nvPr/>
        </p:nvSpPr>
        <p:spPr>
          <a:xfrm>
            <a:off x="1569157" y="1060175"/>
            <a:ext cx="6600825" cy="968278"/>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Registrations are the official record of the students enrolled courses. The system will identify in the student record if the course is active (green check box) or if they are inactive/withdrawn.</a:t>
            </a:r>
          </a:p>
        </p:txBody>
      </p:sp>
      <p:pic>
        <p:nvPicPr>
          <p:cNvPr id="11" name="Picture 10">
            <a:extLst>
              <a:ext uri="{FF2B5EF4-FFF2-40B4-BE49-F238E27FC236}">
                <a16:creationId xmlns:a16="http://schemas.microsoft.com/office/drawing/2014/main" id="{913720E6-1B3D-FAFB-0F7E-9333A84CBA7A}"/>
              </a:ext>
            </a:extLst>
          </p:cNvPr>
          <p:cNvPicPr>
            <a:picLocks noChangeAspect="1"/>
          </p:cNvPicPr>
          <p:nvPr/>
        </p:nvPicPr>
        <p:blipFill rotWithShape="1">
          <a:blip r:embed="rId2"/>
          <a:srcRect l="797"/>
          <a:stretch/>
        </p:blipFill>
        <p:spPr>
          <a:xfrm>
            <a:off x="1228725" y="2125365"/>
            <a:ext cx="7143747" cy="1826219"/>
          </a:xfrm>
          <a:prstGeom prst="rect">
            <a:avLst/>
          </a:prstGeom>
        </p:spPr>
      </p:pic>
      <p:pic>
        <p:nvPicPr>
          <p:cNvPr id="19" name="Picture 18">
            <a:extLst>
              <a:ext uri="{FF2B5EF4-FFF2-40B4-BE49-F238E27FC236}">
                <a16:creationId xmlns:a16="http://schemas.microsoft.com/office/drawing/2014/main" id="{B44A2FCF-6551-C307-0543-CD964B40A8B0}"/>
              </a:ext>
            </a:extLst>
          </p:cNvPr>
          <p:cNvPicPr>
            <a:picLocks noChangeAspect="1"/>
          </p:cNvPicPr>
          <p:nvPr/>
        </p:nvPicPr>
        <p:blipFill>
          <a:blip r:embed="rId3"/>
          <a:stretch>
            <a:fillRect/>
          </a:stretch>
        </p:blipFill>
        <p:spPr>
          <a:xfrm>
            <a:off x="1231080" y="4223545"/>
            <a:ext cx="7139035" cy="938865"/>
          </a:xfrm>
          <a:prstGeom prst="rect">
            <a:avLst/>
          </a:prstGeom>
        </p:spPr>
      </p:pic>
      <p:sp>
        <p:nvSpPr>
          <p:cNvPr id="20" name="Arrow: Right 19">
            <a:extLst>
              <a:ext uri="{FF2B5EF4-FFF2-40B4-BE49-F238E27FC236}">
                <a16:creationId xmlns:a16="http://schemas.microsoft.com/office/drawing/2014/main" id="{2C918275-9511-418B-46D1-7746D128C4DF}"/>
              </a:ext>
            </a:extLst>
          </p:cNvPr>
          <p:cNvSpPr/>
          <p:nvPr/>
        </p:nvSpPr>
        <p:spPr>
          <a:xfrm rot="449041">
            <a:off x="6745328" y="4875482"/>
            <a:ext cx="196460" cy="108407"/>
          </a:xfrm>
          <a:prstGeom prst="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5423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11387F-2CD8-03AC-9E00-2EB5B580FDF4}"/>
              </a:ext>
            </a:extLst>
          </p:cNvPr>
          <p:cNvSpPr txBox="1"/>
          <p:nvPr/>
        </p:nvSpPr>
        <p:spPr>
          <a:xfrm>
            <a:off x="3893198" y="510040"/>
            <a:ext cx="1357603"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Terms</a:t>
            </a:r>
            <a:endParaRPr lang="en-US" sz="3200" b="1" dirty="0"/>
          </a:p>
        </p:txBody>
      </p:sp>
      <p:sp>
        <p:nvSpPr>
          <p:cNvPr id="8" name="TextBox 7">
            <a:extLst>
              <a:ext uri="{FF2B5EF4-FFF2-40B4-BE49-F238E27FC236}">
                <a16:creationId xmlns:a16="http://schemas.microsoft.com/office/drawing/2014/main" id="{73E8AE80-9F35-D00D-A403-4E2F8353C82F}"/>
              </a:ext>
            </a:extLst>
          </p:cNvPr>
          <p:cNvSpPr txBox="1"/>
          <p:nvPr/>
        </p:nvSpPr>
        <p:spPr>
          <a:xfrm>
            <a:off x="1738294" y="1094815"/>
            <a:ext cx="6353211" cy="830997"/>
          </a:xfrm>
          <a:prstGeom prst="rect">
            <a:avLst/>
          </a:prstGeom>
          <a:noFill/>
        </p:spPr>
        <p:txBody>
          <a:bodyPr wrap="square">
            <a:spAutoFit/>
          </a:bodyPr>
          <a:lstStyle/>
          <a:p>
            <a:r>
              <a:rPr lang="en-US" sz="1600" b="0" i="0" dirty="0">
                <a:solidFill>
                  <a:srgbClr val="610215"/>
                </a:solidFill>
                <a:effectLst/>
                <a:latin typeface="Times New Roman" panose="02020603050405020304" pitchFamily="18" charset="0"/>
                <a:cs typeface="Times New Roman" panose="02020603050405020304" pitchFamily="18" charset="0"/>
              </a:rPr>
              <a:t>Term is a preference that contains all the semesters that the TracSystem will see as active and inactive when searching for an appointment or a reason for a visit.</a:t>
            </a:r>
            <a:endParaRPr lang="en-US" sz="1600" dirty="0">
              <a:solidFill>
                <a:srgbClr val="610215"/>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7795B45-B780-12EC-5EEB-EB60492F5C5D}"/>
              </a:ext>
            </a:extLst>
          </p:cNvPr>
          <p:cNvPicPr>
            <a:picLocks noChangeAspect="1"/>
          </p:cNvPicPr>
          <p:nvPr/>
        </p:nvPicPr>
        <p:blipFill>
          <a:blip r:embed="rId2"/>
          <a:stretch>
            <a:fillRect/>
          </a:stretch>
        </p:blipFill>
        <p:spPr>
          <a:xfrm>
            <a:off x="1625822" y="2140739"/>
            <a:ext cx="6578154" cy="2810500"/>
          </a:xfrm>
          <a:prstGeom prst="rect">
            <a:avLst/>
          </a:prstGeom>
        </p:spPr>
      </p:pic>
      <p:pic>
        <p:nvPicPr>
          <p:cNvPr id="11" name="Picture 10">
            <a:extLst>
              <a:ext uri="{FF2B5EF4-FFF2-40B4-BE49-F238E27FC236}">
                <a16:creationId xmlns:a16="http://schemas.microsoft.com/office/drawing/2014/main" id="{89A8A1C1-910E-2FC2-0A0B-EB935538FA9E}"/>
              </a:ext>
            </a:extLst>
          </p:cNvPr>
          <p:cNvPicPr>
            <a:picLocks noChangeAspect="1"/>
          </p:cNvPicPr>
          <p:nvPr/>
        </p:nvPicPr>
        <p:blipFill>
          <a:blip r:embed="rId3"/>
          <a:stretch>
            <a:fillRect/>
          </a:stretch>
        </p:blipFill>
        <p:spPr>
          <a:xfrm>
            <a:off x="1738294" y="5166166"/>
            <a:ext cx="6182279" cy="1067443"/>
          </a:xfrm>
          <a:prstGeom prst="rect">
            <a:avLst/>
          </a:prstGeom>
        </p:spPr>
      </p:pic>
    </p:spTree>
    <p:extLst>
      <p:ext uri="{BB962C8B-B14F-4D97-AF65-F5344CB8AC3E}">
        <p14:creationId xmlns:p14="http://schemas.microsoft.com/office/powerpoint/2010/main" val="3701202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721FC6-46B8-48BC-3954-BBE3EF205FBA}"/>
              </a:ext>
            </a:extLst>
          </p:cNvPr>
          <p:cNvSpPr txBox="1"/>
          <p:nvPr/>
        </p:nvSpPr>
        <p:spPr>
          <a:xfrm>
            <a:off x="1278294" y="1851286"/>
            <a:ext cx="6587412" cy="2226635"/>
          </a:xfrm>
          <a:prstGeom prst="rect">
            <a:avLst/>
          </a:prstGeom>
          <a:noFill/>
        </p:spPr>
        <p:txBody>
          <a:bodyPr wrap="square">
            <a:spAutoFit/>
          </a:bodyPr>
          <a:lstStyle/>
          <a:p>
            <a:pPr marL="0" marR="0" algn="ctr">
              <a:lnSpc>
                <a:spcPct val="107000"/>
              </a:lnSpc>
              <a:spcBef>
                <a:spcPts val="0"/>
              </a:spcBef>
              <a:spcAft>
                <a:spcPts val="800"/>
              </a:spcAft>
            </a:pPr>
            <a:r>
              <a:rPr lang="en-US" sz="16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Understanding terminology is important. </a:t>
            </a:r>
          </a:p>
          <a:p>
            <a:pPr marL="0" marR="0" algn="ctr">
              <a:lnSpc>
                <a:spcPct val="107000"/>
              </a:lnSpc>
              <a:spcBef>
                <a:spcPts val="0"/>
              </a:spcBef>
              <a:spcAft>
                <a:spcPts val="800"/>
              </a:spcAft>
            </a:pPr>
            <a:r>
              <a:rPr lang="en-US" sz="16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With the CLOUD system it is just the same! Come learn about terminology so you may have the best experience with the system.</a:t>
            </a:r>
          </a:p>
          <a:p>
            <a:pPr marL="0" marR="0">
              <a:lnSpc>
                <a:spcPct val="107000"/>
              </a:lnSpc>
              <a:spcBef>
                <a:spcPts val="0"/>
              </a:spcBef>
              <a:spcAft>
                <a:spcPts val="800"/>
              </a:spcAft>
            </a:pPr>
            <a:r>
              <a:rPr lang="en-US" sz="16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16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This will also aid when getting help from the Redrock team. Get the quickest response to the questions you might have with us via phone, helpdesk ticket or a training call.</a:t>
            </a:r>
          </a:p>
        </p:txBody>
      </p:sp>
      <p:sp>
        <p:nvSpPr>
          <p:cNvPr id="6" name="TextBox 5">
            <a:extLst>
              <a:ext uri="{FF2B5EF4-FFF2-40B4-BE49-F238E27FC236}">
                <a16:creationId xmlns:a16="http://schemas.microsoft.com/office/drawing/2014/main" id="{46B83ADD-A3B8-AAB6-6055-F8418654D292}"/>
              </a:ext>
            </a:extLst>
          </p:cNvPr>
          <p:cNvSpPr txBox="1"/>
          <p:nvPr/>
        </p:nvSpPr>
        <p:spPr>
          <a:xfrm>
            <a:off x="2389724" y="723378"/>
            <a:ext cx="6186196" cy="646331"/>
          </a:xfrm>
          <a:prstGeom prst="rect">
            <a:avLst/>
          </a:prstGeom>
          <a:noFill/>
        </p:spPr>
        <p:txBody>
          <a:bodyPr wrap="square">
            <a:spAutoFit/>
          </a:bodyPr>
          <a:lstStyle/>
          <a:p>
            <a:r>
              <a:rPr lang="en-US" sz="3600" b="1" dirty="0">
                <a:solidFill>
                  <a:srgbClr val="610215"/>
                </a:solidFill>
                <a:latin typeface="Times New Roman" panose="02020603050405020304" pitchFamily="18" charset="0"/>
                <a:cs typeface="Times New Roman" panose="02020603050405020304" pitchFamily="18" charset="0"/>
              </a:rPr>
              <a:t>TracCloud Terminology</a:t>
            </a:r>
            <a:endParaRPr lang="en-US" sz="3600" b="1"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E49749-435D-6201-92D8-48D85AA72A52}"/>
              </a:ext>
            </a:extLst>
          </p:cNvPr>
          <p:cNvSpPr txBox="1"/>
          <p:nvPr/>
        </p:nvSpPr>
        <p:spPr>
          <a:xfrm>
            <a:off x="3259418" y="391180"/>
            <a:ext cx="3013792" cy="461665"/>
          </a:xfrm>
          <a:prstGeom prst="rect">
            <a:avLst/>
          </a:prstGeom>
          <a:noFill/>
        </p:spPr>
        <p:txBody>
          <a:bodyPr wrap="square">
            <a:spAutoFit/>
          </a:bodyPr>
          <a:lstStyle/>
          <a:p>
            <a:r>
              <a:rPr lang="en-US" sz="2400" b="1" dirty="0">
                <a:solidFill>
                  <a:srgbClr val="610215"/>
                </a:solidFill>
                <a:latin typeface="Times New Roman" panose="02020603050405020304" pitchFamily="18" charset="0"/>
                <a:cs typeface="Times New Roman" panose="02020603050405020304" pitchFamily="18" charset="0"/>
              </a:rPr>
              <a:t>TracCloud Instance</a:t>
            </a:r>
            <a:endParaRPr lang="en-US" sz="2400" b="1" dirty="0"/>
          </a:p>
        </p:txBody>
      </p:sp>
      <p:sp>
        <p:nvSpPr>
          <p:cNvPr id="8" name="TextBox 7">
            <a:extLst>
              <a:ext uri="{FF2B5EF4-FFF2-40B4-BE49-F238E27FC236}">
                <a16:creationId xmlns:a16="http://schemas.microsoft.com/office/drawing/2014/main" id="{51FF3F63-322D-AB87-24C5-EFF6AC6E3EEF}"/>
              </a:ext>
            </a:extLst>
          </p:cNvPr>
          <p:cNvSpPr txBox="1"/>
          <p:nvPr/>
        </p:nvSpPr>
        <p:spPr>
          <a:xfrm>
            <a:off x="1475537" y="1561628"/>
            <a:ext cx="6581553" cy="3742756"/>
          </a:xfrm>
          <a:prstGeom prst="rect">
            <a:avLst/>
          </a:prstGeom>
          <a:noFill/>
        </p:spPr>
        <p:txBody>
          <a:bodyPr wrap="square">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License</a:t>
            </a:r>
            <a:r>
              <a:rPr lang="en-US" sz="18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 = Your system with custom URL settings and configurations - comes with one profile. License can be used as a production site or a test instance. </a:t>
            </a:r>
          </a:p>
          <a:p>
            <a:pPr marL="342900" marR="0" lvl="0" indent="-342900">
              <a:lnSpc>
                <a:spcPct val="107000"/>
              </a:lnSpc>
              <a:spcBef>
                <a:spcPts val="0"/>
              </a:spcBef>
              <a:spcAft>
                <a:spcPts val="800"/>
              </a:spcAft>
              <a:buFont typeface="Wingdings" panose="05000000000000000000" pitchFamily="2" charset="2"/>
              <a:buChar char=""/>
              <a:tabLst>
                <a:tab pos="457200" algn="l"/>
              </a:tabLst>
            </a:pPr>
            <a:endParaRPr lang="en-US" sz="18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Profile</a:t>
            </a:r>
            <a:r>
              <a:rPr lang="en-US" sz="18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 = An additional configuration base where you can manage rules, center reasons and subjects </a:t>
            </a:r>
            <a:r>
              <a:rPr lang="en-US" sz="18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separately</a:t>
            </a:r>
            <a:r>
              <a:rPr lang="en-US" sz="18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 from another profile. Can be shared on the same license.</a:t>
            </a:r>
          </a:p>
          <a:p>
            <a:pPr marL="342900" marR="0" lvl="0" indent="-342900">
              <a:lnSpc>
                <a:spcPct val="107000"/>
              </a:lnSpc>
              <a:spcBef>
                <a:spcPts val="0"/>
              </a:spcBef>
              <a:spcAft>
                <a:spcPts val="800"/>
              </a:spcAft>
              <a:buFont typeface="Wingdings" panose="05000000000000000000" pitchFamily="2" charset="2"/>
              <a:buChar char=""/>
              <a:tabLst>
                <a:tab pos="457200" algn="l"/>
              </a:tabLst>
            </a:pPr>
            <a:endParaRPr lang="en-US" sz="18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Center</a:t>
            </a:r>
            <a:r>
              <a:rPr lang="en-US" sz="18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 = Centers are used as physical or online locations where visit and appointment data can be collected. Centers are linked to a profile, which are linked to a license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9143150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CD7AB4-0D60-AD5C-42FF-516A51BF4EFA}"/>
              </a:ext>
            </a:extLst>
          </p:cNvPr>
          <p:cNvSpPr txBox="1"/>
          <p:nvPr/>
        </p:nvSpPr>
        <p:spPr>
          <a:xfrm>
            <a:off x="2837917" y="478143"/>
            <a:ext cx="3468166"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Accounts In System</a:t>
            </a:r>
            <a:endParaRPr lang="en-US" sz="2800" b="1" dirty="0"/>
          </a:p>
        </p:txBody>
      </p:sp>
      <p:sp>
        <p:nvSpPr>
          <p:cNvPr id="10" name="TextBox 9">
            <a:extLst>
              <a:ext uri="{FF2B5EF4-FFF2-40B4-BE49-F238E27FC236}">
                <a16:creationId xmlns:a16="http://schemas.microsoft.com/office/drawing/2014/main" id="{35C2ECB6-2A95-6141-2383-5CC0DDA19F71}"/>
              </a:ext>
            </a:extLst>
          </p:cNvPr>
          <p:cNvSpPr txBox="1"/>
          <p:nvPr/>
        </p:nvSpPr>
        <p:spPr>
          <a:xfrm>
            <a:off x="1071008" y="2170914"/>
            <a:ext cx="7655742" cy="2308324"/>
          </a:xfrm>
          <a:prstGeom prst="rect">
            <a:avLst/>
          </a:prstGeom>
          <a:noFill/>
        </p:spPr>
        <p:txBody>
          <a:bodyPr wrap="square">
            <a:spAutoFit/>
          </a:bodyPr>
          <a:lstStyle/>
          <a:p>
            <a:pPr marL="388619" indent="-342900">
              <a:buFont typeface="Wingdings" panose="05000000000000000000" pitchFamily="2" charset="2"/>
              <a:buChar char="v"/>
            </a:pPr>
            <a:r>
              <a:rPr lang="en-US" b="1" dirty="0">
                <a:solidFill>
                  <a:srgbClr val="610215"/>
                </a:solidFill>
                <a:latin typeface="Times New Roman" panose="02020603050405020304" pitchFamily="18" charset="0"/>
                <a:cs typeface="Times New Roman" panose="02020603050405020304" pitchFamily="18" charset="0"/>
              </a:rPr>
              <a:t>Staff</a:t>
            </a:r>
            <a:r>
              <a:rPr lang="en-US" dirty="0">
                <a:solidFill>
                  <a:srgbClr val="610215"/>
                </a:solidFill>
                <a:latin typeface="Times New Roman" panose="02020603050405020304" pitchFamily="18" charset="0"/>
                <a:cs typeface="Times New Roman" panose="02020603050405020304" pitchFamily="18" charset="0"/>
              </a:rPr>
              <a:t> – Most hires or work accounts for your staff </a:t>
            </a:r>
          </a:p>
          <a:p>
            <a:pPr marL="45719"/>
            <a:r>
              <a:rPr lang="en-US" dirty="0">
                <a:solidFill>
                  <a:srgbClr val="610215"/>
                </a:solidFill>
                <a:latin typeface="Times New Roman" panose="02020603050405020304" pitchFamily="18" charset="0"/>
                <a:cs typeface="Times New Roman" panose="02020603050405020304" pitchFamily="18" charset="0"/>
              </a:rPr>
              <a:t>	(tutors, consultants, advisors, coaches, </a:t>
            </a:r>
            <a:r>
              <a:rPr lang="en-US" dirty="0" err="1">
                <a:solidFill>
                  <a:srgbClr val="610215"/>
                </a:solidFill>
                <a:latin typeface="Times New Roman" panose="02020603050405020304" pitchFamily="18" charset="0"/>
                <a:cs typeface="Times New Roman" panose="02020603050405020304" pitchFamily="18" charset="0"/>
              </a:rPr>
              <a:t>etc</a:t>
            </a:r>
            <a:r>
              <a:rPr lang="en-US" dirty="0">
                <a:solidFill>
                  <a:srgbClr val="610215"/>
                </a:solidFill>
                <a:latin typeface="Times New Roman" panose="02020603050405020304" pitchFamily="18" charset="0"/>
                <a:cs typeface="Times New Roman" panose="02020603050405020304" pitchFamily="18" charset="0"/>
              </a:rPr>
              <a:t>)</a:t>
            </a:r>
          </a:p>
          <a:p>
            <a:pPr marL="388619" indent="-342900">
              <a:buFont typeface="Wingdings" panose="05000000000000000000" pitchFamily="2" charset="2"/>
              <a:buChar char="v"/>
            </a:pPr>
            <a:endParaRPr lang="en-US" dirty="0">
              <a:solidFill>
                <a:srgbClr val="610215"/>
              </a:solidFill>
              <a:latin typeface="Times New Roman" panose="02020603050405020304" pitchFamily="18" charset="0"/>
              <a:cs typeface="Times New Roman" panose="02020603050405020304" pitchFamily="18" charset="0"/>
            </a:endParaRPr>
          </a:p>
          <a:p>
            <a:pPr marL="388619" indent="-342900">
              <a:buFont typeface="Wingdings" panose="05000000000000000000" pitchFamily="2" charset="2"/>
              <a:buChar char="v"/>
            </a:pPr>
            <a:r>
              <a:rPr lang="en-US" b="1" dirty="0">
                <a:solidFill>
                  <a:srgbClr val="610215"/>
                </a:solidFill>
                <a:latin typeface="Times New Roman" panose="02020603050405020304" pitchFamily="18" charset="0"/>
                <a:cs typeface="Times New Roman" panose="02020603050405020304" pitchFamily="18" charset="0"/>
              </a:rPr>
              <a:t>Profile Admin </a:t>
            </a:r>
            <a:r>
              <a:rPr lang="en-US" dirty="0">
                <a:solidFill>
                  <a:srgbClr val="610215"/>
                </a:solidFill>
                <a:latin typeface="Times New Roman" panose="02020603050405020304" pitchFamily="18" charset="0"/>
                <a:cs typeface="Times New Roman" panose="02020603050405020304" pitchFamily="18" charset="0"/>
              </a:rPr>
              <a:t>– Second in Command, needs access to adjust centers, create reasons, adjust email templets in profile (and ONLY profile adjustments)</a:t>
            </a:r>
          </a:p>
          <a:p>
            <a:pPr marL="388619" indent="-342900">
              <a:buFont typeface="Wingdings" panose="05000000000000000000" pitchFamily="2" charset="2"/>
              <a:buChar char="v"/>
            </a:pPr>
            <a:endParaRPr lang="en-US" dirty="0">
              <a:solidFill>
                <a:srgbClr val="610215"/>
              </a:solidFill>
              <a:latin typeface="Times New Roman" panose="02020603050405020304" pitchFamily="18" charset="0"/>
              <a:cs typeface="Times New Roman" panose="02020603050405020304" pitchFamily="18" charset="0"/>
            </a:endParaRPr>
          </a:p>
          <a:p>
            <a:pPr marL="388619" indent="-342900">
              <a:buFont typeface="Wingdings" panose="05000000000000000000" pitchFamily="2" charset="2"/>
              <a:buChar char="v"/>
            </a:pPr>
            <a:r>
              <a:rPr lang="en-US" b="1" dirty="0" err="1">
                <a:solidFill>
                  <a:srgbClr val="610215"/>
                </a:solidFill>
                <a:latin typeface="Times New Roman" panose="02020603050405020304" pitchFamily="18" charset="0"/>
                <a:cs typeface="Times New Roman" panose="02020603050405020304" pitchFamily="18" charset="0"/>
              </a:rPr>
              <a:t>SysAdmin</a:t>
            </a:r>
            <a:r>
              <a:rPr lang="en-US" dirty="0">
                <a:solidFill>
                  <a:srgbClr val="610215"/>
                </a:solidFill>
                <a:latin typeface="Times New Roman" panose="02020603050405020304" pitchFamily="18" charset="0"/>
                <a:cs typeface="Times New Roman" panose="02020603050405020304" pitchFamily="18" charset="0"/>
              </a:rPr>
              <a:t> – FULL Access user who has access to front and back end settings for Profile AND Global settings that would effect the whole license.</a:t>
            </a:r>
          </a:p>
        </p:txBody>
      </p:sp>
      <p:sp>
        <p:nvSpPr>
          <p:cNvPr id="14" name="TextBox 13">
            <a:extLst>
              <a:ext uri="{FF2B5EF4-FFF2-40B4-BE49-F238E27FC236}">
                <a16:creationId xmlns:a16="http://schemas.microsoft.com/office/drawing/2014/main" id="{D01AF0DB-DB48-46A2-116A-6CA01FC3325B}"/>
              </a:ext>
            </a:extLst>
          </p:cNvPr>
          <p:cNvSpPr txBox="1"/>
          <p:nvPr/>
        </p:nvSpPr>
        <p:spPr>
          <a:xfrm>
            <a:off x="2752192" y="1001363"/>
            <a:ext cx="346816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10215"/>
                </a:solidFill>
                <a:effectLst/>
                <a:uLnTx/>
                <a:uFillTx/>
                <a:latin typeface="Times New Roman" panose="02020603050405020304" pitchFamily="18" charset="0"/>
                <a:ea typeface="+mn-ea"/>
                <a:cs typeface="Times New Roman" panose="02020603050405020304" pitchFamily="18" charset="0"/>
              </a:rPr>
              <a:t>User Level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10215"/>
                </a:solidFill>
                <a:effectLst/>
                <a:uLnTx/>
                <a:uFillTx/>
                <a:latin typeface="Times New Roman" panose="02020603050405020304" pitchFamily="18" charset="0"/>
                <a:ea typeface="+mn-ea"/>
                <a:cs typeface="Times New Roman" panose="02020603050405020304" pitchFamily="18" charset="0"/>
              </a:rPr>
              <a:t>(limited access to most access)</a:t>
            </a:r>
          </a:p>
        </p:txBody>
      </p:sp>
    </p:spTree>
    <p:extLst>
      <p:ext uri="{BB962C8B-B14F-4D97-AF65-F5344CB8AC3E}">
        <p14:creationId xmlns:p14="http://schemas.microsoft.com/office/powerpoint/2010/main" val="181381643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D30AEE-0534-75B5-2B2A-ADED8D0D0D44}"/>
              </a:ext>
            </a:extLst>
          </p:cNvPr>
          <p:cNvSpPr>
            <a:spLocks noGrp="1"/>
          </p:cNvSpPr>
          <p:nvPr>
            <p:ph idx="1"/>
          </p:nvPr>
        </p:nvSpPr>
        <p:spPr>
          <a:xfrm>
            <a:off x="1494670" y="2170914"/>
            <a:ext cx="7258050" cy="2860158"/>
          </a:xfrm>
        </p:spPr>
        <p:txBody>
          <a:bodyPr>
            <a:normAutofit lnSpcReduction="10000"/>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0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Student</a:t>
            </a:r>
            <a:r>
              <a:rPr lang="en-US" sz="20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 – Client coming in for services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0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Faculty</a:t>
            </a:r>
            <a:r>
              <a:rPr lang="en-US" sz="20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 – Instructor of course</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0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Staff</a:t>
            </a:r>
            <a:r>
              <a:rPr lang="en-US" sz="20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  - A user account that has access based off group permissions (log students in for visits, book appointments, run reports, </a:t>
            </a:r>
            <a:r>
              <a:rPr lang="en-US" sz="2000" dirty="0" err="1">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etc</a:t>
            </a:r>
            <a:r>
              <a:rPr lang="en-US" sz="20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000" b="1"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Staff Consultant </a:t>
            </a:r>
            <a:r>
              <a:rPr lang="en-US" sz="20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 A user account that can be given the ability to create their own availability for appointment times or drop in slots. Normally used for Tutors and Advisors.</a:t>
            </a:r>
          </a:p>
        </p:txBody>
      </p:sp>
      <p:sp>
        <p:nvSpPr>
          <p:cNvPr id="8" name="TextBox 7">
            <a:extLst>
              <a:ext uri="{FF2B5EF4-FFF2-40B4-BE49-F238E27FC236}">
                <a16:creationId xmlns:a16="http://schemas.microsoft.com/office/drawing/2014/main" id="{CECD7AB4-0D60-AD5C-42FF-516A51BF4EFA}"/>
              </a:ext>
            </a:extLst>
          </p:cNvPr>
          <p:cNvSpPr txBox="1"/>
          <p:nvPr/>
        </p:nvSpPr>
        <p:spPr>
          <a:xfrm>
            <a:off x="3184271" y="478143"/>
            <a:ext cx="3468166"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Accounts In System</a:t>
            </a:r>
            <a:endParaRPr lang="en-US" sz="2800" b="1" dirty="0"/>
          </a:p>
        </p:txBody>
      </p:sp>
      <p:sp>
        <p:nvSpPr>
          <p:cNvPr id="2" name="TextBox 1">
            <a:extLst>
              <a:ext uri="{FF2B5EF4-FFF2-40B4-BE49-F238E27FC236}">
                <a16:creationId xmlns:a16="http://schemas.microsoft.com/office/drawing/2014/main" id="{62FD4CBD-E3DF-45DF-F816-4335B2B581F6}"/>
              </a:ext>
            </a:extLst>
          </p:cNvPr>
          <p:cNvSpPr txBox="1"/>
          <p:nvPr/>
        </p:nvSpPr>
        <p:spPr>
          <a:xfrm>
            <a:off x="1494670" y="1001363"/>
            <a:ext cx="639016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10215"/>
                </a:solidFill>
                <a:effectLst/>
                <a:uLnTx/>
                <a:uFillTx/>
                <a:latin typeface="Times New Roman" panose="02020603050405020304" pitchFamily="18" charset="0"/>
                <a:ea typeface="+mn-ea"/>
                <a:cs typeface="Times New Roman" panose="02020603050405020304" pitchFamily="18" charset="0"/>
              </a:rPr>
              <a:t>Other Accounts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10215"/>
                </a:solidFill>
                <a:effectLst/>
                <a:uLnTx/>
                <a:uFillTx/>
                <a:latin typeface="Times New Roman" panose="02020603050405020304" pitchFamily="18" charset="0"/>
                <a:ea typeface="+mn-ea"/>
                <a:cs typeface="Times New Roman" panose="02020603050405020304" pitchFamily="18" charset="0"/>
              </a:rPr>
              <a:t>(limited access to most access based on group permissions)</a:t>
            </a:r>
          </a:p>
        </p:txBody>
      </p:sp>
    </p:spTree>
    <p:extLst>
      <p:ext uri="{BB962C8B-B14F-4D97-AF65-F5344CB8AC3E}">
        <p14:creationId xmlns:p14="http://schemas.microsoft.com/office/powerpoint/2010/main" val="1155023860"/>
      </p:ext>
    </p:extLst>
  </p:cSld>
  <p:clrMapOvr>
    <a:masterClrMapping/>
  </p:clrMapOvr>
  <p:transition spd="slow">
    <p:cover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1CD776A-CED0-2C16-ADA3-322E1C2289D7}"/>
              </a:ext>
            </a:extLst>
          </p:cNvPr>
          <p:cNvGrpSpPr/>
          <p:nvPr/>
        </p:nvGrpSpPr>
        <p:grpSpPr>
          <a:xfrm>
            <a:off x="971550" y="1550711"/>
            <a:ext cx="2213361" cy="2246189"/>
            <a:chOff x="971550" y="1550711"/>
            <a:chExt cx="2213361" cy="2246189"/>
          </a:xfrm>
        </p:grpSpPr>
        <p:sp>
          <p:nvSpPr>
            <p:cNvPr id="9" name="Rectangle 8">
              <a:extLst>
                <a:ext uri="{FF2B5EF4-FFF2-40B4-BE49-F238E27FC236}">
                  <a16:creationId xmlns:a16="http://schemas.microsoft.com/office/drawing/2014/main" id="{6E6C0807-5C55-8BC1-139C-A1D0442A3915}"/>
                </a:ext>
              </a:extLst>
            </p:cNvPr>
            <p:cNvSpPr/>
            <p:nvPr/>
          </p:nvSpPr>
          <p:spPr>
            <a:xfrm>
              <a:off x="971550" y="1550711"/>
              <a:ext cx="2213361" cy="1796951"/>
            </a:xfrm>
            <a:prstGeom prst="rect">
              <a:avLst/>
            </a:prstGeom>
            <a:blipFill rotWithShape="1">
              <a:blip r:embed="rId2"/>
              <a:srcRect/>
              <a:stretch>
                <a:fillRect l="-29000" r="-29000"/>
              </a:stretch>
            </a:blipFill>
          </p:spPr>
          <p:style>
            <a:lnRef idx="0">
              <a:schemeClr val="dk2">
                <a:shade val="80000"/>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10" name="Freeform: Shape 9">
              <a:extLst>
                <a:ext uri="{FF2B5EF4-FFF2-40B4-BE49-F238E27FC236}">
                  <a16:creationId xmlns:a16="http://schemas.microsoft.com/office/drawing/2014/main" id="{DFE067F3-4165-8AAA-0CE6-DBEDF3EE1991}"/>
                </a:ext>
              </a:extLst>
            </p:cNvPr>
            <p:cNvSpPr/>
            <p:nvPr/>
          </p:nvSpPr>
          <p:spPr>
            <a:xfrm>
              <a:off x="1170753" y="3167967"/>
              <a:ext cx="1969892" cy="628933"/>
            </a:xfrm>
            <a:custGeom>
              <a:avLst/>
              <a:gdLst>
                <a:gd name="connsiteX0" fmla="*/ 0 w 1937035"/>
                <a:gd name="connsiteY0" fmla="*/ 0 h 609404"/>
                <a:gd name="connsiteX1" fmla="*/ 1129937 w 1937035"/>
                <a:gd name="connsiteY1" fmla="*/ 0 h 609404"/>
                <a:gd name="connsiteX2" fmla="*/ 1360767 w 1937035"/>
                <a:gd name="connsiteY2" fmla="*/ -65206 h 609404"/>
                <a:gd name="connsiteX3" fmla="*/ 1614196 w 1937035"/>
                <a:gd name="connsiteY3" fmla="*/ 0 h 609404"/>
                <a:gd name="connsiteX4" fmla="*/ 1937035 w 1937035"/>
                <a:gd name="connsiteY4" fmla="*/ 0 h 609404"/>
                <a:gd name="connsiteX5" fmla="*/ 1937035 w 1937035"/>
                <a:gd name="connsiteY5" fmla="*/ 101567 h 609404"/>
                <a:gd name="connsiteX6" fmla="*/ 1937035 w 1937035"/>
                <a:gd name="connsiteY6" fmla="*/ 101567 h 609404"/>
                <a:gd name="connsiteX7" fmla="*/ 1937035 w 1937035"/>
                <a:gd name="connsiteY7" fmla="*/ 253918 h 609404"/>
                <a:gd name="connsiteX8" fmla="*/ 1937035 w 1937035"/>
                <a:gd name="connsiteY8" fmla="*/ 609404 h 609404"/>
                <a:gd name="connsiteX9" fmla="*/ 1614196 w 1937035"/>
                <a:gd name="connsiteY9" fmla="*/ 609404 h 609404"/>
                <a:gd name="connsiteX10" fmla="*/ 1129937 w 1937035"/>
                <a:gd name="connsiteY10" fmla="*/ 609404 h 609404"/>
                <a:gd name="connsiteX11" fmla="*/ 1129937 w 1937035"/>
                <a:gd name="connsiteY11" fmla="*/ 609404 h 609404"/>
                <a:gd name="connsiteX12" fmla="*/ 0 w 1937035"/>
                <a:gd name="connsiteY12" fmla="*/ 609404 h 609404"/>
                <a:gd name="connsiteX13" fmla="*/ 0 w 1937035"/>
                <a:gd name="connsiteY13" fmla="*/ 253918 h 609404"/>
                <a:gd name="connsiteX14" fmla="*/ 0 w 1937035"/>
                <a:gd name="connsiteY14" fmla="*/ 101567 h 609404"/>
                <a:gd name="connsiteX15" fmla="*/ 0 w 1937035"/>
                <a:gd name="connsiteY15" fmla="*/ 101567 h 609404"/>
                <a:gd name="connsiteX16" fmla="*/ 0 w 1937035"/>
                <a:gd name="connsiteY16" fmla="*/ 0 h 60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7035" h="609404">
                  <a:moveTo>
                    <a:pt x="0" y="0"/>
                  </a:moveTo>
                  <a:lnTo>
                    <a:pt x="1129937" y="0"/>
                  </a:lnTo>
                  <a:lnTo>
                    <a:pt x="1360767" y="-65206"/>
                  </a:lnTo>
                  <a:lnTo>
                    <a:pt x="1614196" y="0"/>
                  </a:lnTo>
                  <a:lnTo>
                    <a:pt x="1937035" y="0"/>
                  </a:lnTo>
                  <a:lnTo>
                    <a:pt x="1937035" y="101567"/>
                  </a:lnTo>
                  <a:lnTo>
                    <a:pt x="1937035" y="101567"/>
                  </a:lnTo>
                  <a:lnTo>
                    <a:pt x="1937035" y="253918"/>
                  </a:lnTo>
                  <a:lnTo>
                    <a:pt x="1937035" y="609404"/>
                  </a:lnTo>
                  <a:lnTo>
                    <a:pt x="1614196" y="609404"/>
                  </a:lnTo>
                  <a:lnTo>
                    <a:pt x="1129937" y="609404"/>
                  </a:lnTo>
                  <a:lnTo>
                    <a:pt x="1129937" y="609404"/>
                  </a:lnTo>
                  <a:lnTo>
                    <a:pt x="0" y="609404"/>
                  </a:lnTo>
                  <a:lnTo>
                    <a:pt x="0" y="253918"/>
                  </a:lnTo>
                  <a:lnTo>
                    <a:pt x="0" y="101567"/>
                  </a:lnTo>
                  <a:lnTo>
                    <a:pt x="0" y="101567"/>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41910" tIns="41910" rIns="41910" bIns="41910" numCol="1" spcCol="1270" anchor="t" anchorCtr="0">
              <a:noAutofit/>
            </a:bodyPr>
            <a:lstStyle/>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Dashboard</a:t>
              </a:r>
            </a:p>
            <a:p>
              <a:pPr marL="57150" lvl="1" indent="-57150" algn="l" defTabSz="488950">
                <a:lnSpc>
                  <a:spcPct val="90000"/>
                </a:lnSpc>
                <a:spcBef>
                  <a:spcPct val="0"/>
                </a:spcBef>
                <a:spcAft>
                  <a:spcPct val="15000"/>
                </a:spcAft>
                <a:buChar char="•"/>
              </a:pPr>
              <a:r>
                <a:rPr lang="en-US" sz="1100" kern="1200" dirty="0">
                  <a:latin typeface="Times New Roman" panose="02020603050405020304" pitchFamily="18" charset="0"/>
                  <a:cs typeface="Times New Roman" panose="02020603050405020304" pitchFamily="18" charset="0"/>
                </a:rPr>
                <a:t>Homepage for all users.</a:t>
              </a:r>
            </a:p>
          </p:txBody>
        </p:sp>
      </p:grpSp>
      <p:grpSp>
        <p:nvGrpSpPr>
          <p:cNvPr id="20" name="Group 19">
            <a:extLst>
              <a:ext uri="{FF2B5EF4-FFF2-40B4-BE49-F238E27FC236}">
                <a16:creationId xmlns:a16="http://schemas.microsoft.com/office/drawing/2014/main" id="{E0C42D35-372C-0F74-E966-DEB029943759}"/>
              </a:ext>
            </a:extLst>
          </p:cNvPr>
          <p:cNvGrpSpPr/>
          <p:nvPr/>
        </p:nvGrpSpPr>
        <p:grpSpPr>
          <a:xfrm>
            <a:off x="3406249" y="1524000"/>
            <a:ext cx="2213361" cy="2295220"/>
            <a:chOff x="3406249" y="1524000"/>
            <a:chExt cx="2213361" cy="2295220"/>
          </a:xfrm>
        </p:grpSpPr>
        <p:sp>
          <p:nvSpPr>
            <p:cNvPr id="11" name="Rectangle 10">
              <a:extLst>
                <a:ext uri="{FF2B5EF4-FFF2-40B4-BE49-F238E27FC236}">
                  <a16:creationId xmlns:a16="http://schemas.microsoft.com/office/drawing/2014/main" id="{4441796C-2514-0B12-D6F6-92D13D791297}"/>
                </a:ext>
              </a:extLst>
            </p:cNvPr>
            <p:cNvSpPr/>
            <p:nvPr/>
          </p:nvSpPr>
          <p:spPr>
            <a:xfrm>
              <a:off x="3406249" y="1524000"/>
              <a:ext cx="2213361" cy="1796951"/>
            </a:xfrm>
            <a:prstGeom prst="rect">
              <a:avLst/>
            </a:prstGeom>
            <a:blipFill rotWithShape="1">
              <a:blip r:embed="rId3"/>
              <a:srcRect/>
              <a:stretch>
                <a:fillRect l="-9000" r="-9000"/>
              </a:stretch>
            </a:blipFill>
          </p:spPr>
          <p:style>
            <a:lnRef idx="0">
              <a:schemeClr val="dk2">
                <a:shade val="80000"/>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12" name="Freeform: Shape 11">
              <a:extLst>
                <a:ext uri="{FF2B5EF4-FFF2-40B4-BE49-F238E27FC236}">
                  <a16:creationId xmlns:a16="http://schemas.microsoft.com/office/drawing/2014/main" id="{A6857473-6208-7075-9217-ECEEBC7ED1EA}"/>
                </a:ext>
              </a:extLst>
            </p:cNvPr>
            <p:cNvSpPr/>
            <p:nvPr/>
          </p:nvSpPr>
          <p:spPr>
            <a:xfrm>
              <a:off x="3605452" y="3101004"/>
              <a:ext cx="1969892" cy="718216"/>
            </a:xfrm>
            <a:custGeom>
              <a:avLst/>
              <a:gdLst>
                <a:gd name="connsiteX0" fmla="*/ 0 w 1937035"/>
                <a:gd name="connsiteY0" fmla="*/ 0 h 695915"/>
                <a:gd name="connsiteX1" fmla="*/ 1129937 w 1937035"/>
                <a:gd name="connsiteY1" fmla="*/ 0 h 695915"/>
                <a:gd name="connsiteX2" fmla="*/ 1360767 w 1937035"/>
                <a:gd name="connsiteY2" fmla="*/ -74463 h 695915"/>
                <a:gd name="connsiteX3" fmla="*/ 1614196 w 1937035"/>
                <a:gd name="connsiteY3" fmla="*/ 0 h 695915"/>
                <a:gd name="connsiteX4" fmla="*/ 1937035 w 1937035"/>
                <a:gd name="connsiteY4" fmla="*/ 0 h 695915"/>
                <a:gd name="connsiteX5" fmla="*/ 1937035 w 1937035"/>
                <a:gd name="connsiteY5" fmla="*/ 115986 h 695915"/>
                <a:gd name="connsiteX6" fmla="*/ 1937035 w 1937035"/>
                <a:gd name="connsiteY6" fmla="*/ 115986 h 695915"/>
                <a:gd name="connsiteX7" fmla="*/ 1937035 w 1937035"/>
                <a:gd name="connsiteY7" fmla="*/ 289965 h 695915"/>
                <a:gd name="connsiteX8" fmla="*/ 1937035 w 1937035"/>
                <a:gd name="connsiteY8" fmla="*/ 695915 h 695915"/>
                <a:gd name="connsiteX9" fmla="*/ 1614196 w 1937035"/>
                <a:gd name="connsiteY9" fmla="*/ 695915 h 695915"/>
                <a:gd name="connsiteX10" fmla="*/ 1129937 w 1937035"/>
                <a:gd name="connsiteY10" fmla="*/ 695915 h 695915"/>
                <a:gd name="connsiteX11" fmla="*/ 1129937 w 1937035"/>
                <a:gd name="connsiteY11" fmla="*/ 695915 h 695915"/>
                <a:gd name="connsiteX12" fmla="*/ 0 w 1937035"/>
                <a:gd name="connsiteY12" fmla="*/ 695915 h 695915"/>
                <a:gd name="connsiteX13" fmla="*/ 0 w 1937035"/>
                <a:gd name="connsiteY13" fmla="*/ 289965 h 695915"/>
                <a:gd name="connsiteX14" fmla="*/ 0 w 1937035"/>
                <a:gd name="connsiteY14" fmla="*/ 115986 h 695915"/>
                <a:gd name="connsiteX15" fmla="*/ 0 w 1937035"/>
                <a:gd name="connsiteY15" fmla="*/ 115986 h 695915"/>
                <a:gd name="connsiteX16" fmla="*/ 0 w 1937035"/>
                <a:gd name="connsiteY16" fmla="*/ 0 h 69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7035" h="695915">
                  <a:moveTo>
                    <a:pt x="0" y="0"/>
                  </a:moveTo>
                  <a:lnTo>
                    <a:pt x="1129937" y="0"/>
                  </a:lnTo>
                  <a:lnTo>
                    <a:pt x="1360767" y="-74463"/>
                  </a:lnTo>
                  <a:lnTo>
                    <a:pt x="1614196" y="0"/>
                  </a:lnTo>
                  <a:lnTo>
                    <a:pt x="1937035" y="0"/>
                  </a:lnTo>
                  <a:lnTo>
                    <a:pt x="1937035" y="115986"/>
                  </a:lnTo>
                  <a:lnTo>
                    <a:pt x="1937035" y="115986"/>
                  </a:lnTo>
                  <a:lnTo>
                    <a:pt x="1937035" y="289965"/>
                  </a:lnTo>
                  <a:lnTo>
                    <a:pt x="1937035" y="695915"/>
                  </a:lnTo>
                  <a:lnTo>
                    <a:pt x="1614196" y="695915"/>
                  </a:lnTo>
                  <a:lnTo>
                    <a:pt x="1129937" y="695915"/>
                  </a:lnTo>
                  <a:lnTo>
                    <a:pt x="1129937" y="695915"/>
                  </a:lnTo>
                  <a:lnTo>
                    <a:pt x="0" y="695915"/>
                  </a:lnTo>
                  <a:lnTo>
                    <a:pt x="0" y="289965"/>
                  </a:lnTo>
                  <a:lnTo>
                    <a:pt x="0" y="115986"/>
                  </a:lnTo>
                  <a:lnTo>
                    <a:pt x="0" y="115986"/>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Widget</a:t>
              </a:r>
              <a:endParaRPr lang="en-US" sz="1300" kern="1200" dirty="0">
                <a:latin typeface="Times New Roman" panose="02020603050405020304" pitchFamily="18" charset="0"/>
                <a:cs typeface="Times New Roman" panose="02020603050405020304" pitchFamily="18" charset="0"/>
              </a:endParaRPr>
            </a:p>
            <a:p>
              <a:pPr marL="57150" lvl="1" indent="-57150" algn="l" defTabSz="466725">
                <a:lnSpc>
                  <a:spcPct val="90000"/>
                </a:lnSpc>
                <a:spcBef>
                  <a:spcPct val="0"/>
                </a:spcBef>
                <a:spcAft>
                  <a:spcPct val="15000"/>
                </a:spcAft>
                <a:buChar char="•"/>
              </a:pPr>
              <a:r>
                <a:rPr lang="en-US" sz="1050" kern="1200" dirty="0">
                  <a:latin typeface="Times New Roman" panose="02020603050405020304" pitchFamily="18" charset="0"/>
                  <a:cs typeface="Times New Roman" panose="02020603050405020304" pitchFamily="18" charset="0"/>
                </a:rPr>
                <a:t>Modules or features that display. on the Dashboard.</a:t>
              </a:r>
            </a:p>
          </p:txBody>
        </p:sp>
      </p:grpSp>
      <p:grpSp>
        <p:nvGrpSpPr>
          <p:cNvPr id="21" name="Group 20">
            <a:extLst>
              <a:ext uri="{FF2B5EF4-FFF2-40B4-BE49-F238E27FC236}">
                <a16:creationId xmlns:a16="http://schemas.microsoft.com/office/drawing/2014/main" id="{F1002F5C-5433-A9D6-4A83-E9979DD6BEF2}"/>
              </a:ext>
            </a:extLst>
          </p:cNvPr>
          <p:cNvGrpSpPr/>
          <p:nvPr/>
        </p:nvGrpSpPr>
        <p:grpSpPr>
          <a:xfrm>
            <a:off x="5840948" y="1526309"/>
            <a:ext cx="2213361" cy="2294993"/>
            <a:chOff x="5840948" y="1526309"/>
            <a:chExt cx="2213361" cy="2294993"/>
          </a:xfrm>
        </p:grpSpPr>
        <p:sp>
          <p:nvSpPr>
            <p:cNvPr id="13" name="Rectangle 12">
              <a:extLst>
                <a:ext uri="{FF2B5EF4-FFF2-40B4-BE49-F238E27FC236}">
                  <a16:creationId xmlns:a16="http://schemas.microsoft.com/office/drawing/2014/main" id="{5F0EAA4F-11E6-782F-7A98-7A8701751349}"/>
                </a:ext>
              </a:extLst>
            </p:cNvPr>
            <p:cNvSpPr/>
            <p:nvPr/>
          </p:nvSpPr>
          <p:spPr>
            <a:xfrm>
              <a:off x="5840948" y="1526309"/>
              <a:ext cx="2213361" cy="1796951"/>
            </a:xfrm>
            <a:prstGeom prst="rect">
              <a:avLst/>
            </a:prstGeom>
            <a:blipFill rotWithShape="1">
              <a:blip r:embed="rId4"/>
              <a:srcRect/>
              <a:stretch>
                <a:fillRect t="-12000" b="-12000"/>
              </a:stretch>
            </a:blipFill>
          </p:spPr>
          <p:style>
            <a:lnRef idx="0">
              <a:schemeClr val="dk2">
                <a:shade val="80000"/>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14" name="Freeform: Shape 13">
              <a:extLst>
                <a:ext uri="{FF2B5EF4-FFF2-40B4-BE49-F238E27FC236}">
                  <a16:creationId xmlns:a16="http://schemas.microsoft.com/office/drawing/2014/main" id="{B1874831-1EB5-1B36-7520-EABEF73D8ED3}"/>
                </a:ext>
              </a:extLst>
            </p:cNvPr>
            <p:cNvSpPr/>
            <p:nvPr/>
          </p:nvSpPr>
          <p:spPr>
            <a:xfrm>
              <a:off x="6040150" y="3094760"/>
              <a:ext cx="1969892" cy="726542"/>
            </a:xfrm>
            <a:custGeom>
              <a:avLst/>
              <a:gdLst>
                <a:gd name="connsiteX0" fmla="*/ 0 w 1937035"/>
                <a:gd name="connsiteY0" fmla="*/ 0 h 703983"/>
                <a:gd name="connsiteX1" fmla="*/ 1129937 w 1937035"/>
                <a:gd name="connsiteY1" fmla="*/ 0 h 703983"/>
                <a:gd name="connsiteX2" fmla="*/ 1360767 w 1937035"/>
                <a:gd name="connsiteY2" fmla="*/ -75326 h 703983"/>
                <a:gd name="connsiteX3" fmla="*/ 1614196 w 1937035"/>
                <a:gd name="connsiteY3" fmla="*/ 0 h 703983"/>
                <a:gd name="connsiteX4" fmla="*/ 1937035 w 1937035"/>
                <a:gd name="connsiteY4" fmla="*/ 0 h 703983"/>
                <a:gd name="connsiteX5" fmla="*/ 1937035 w 1937035"/>
                <a:gd name="connsiteY5" fmla="*/ 117331 h 703983"/>
                <a:gd name="connsiteX6" fmla="*/ 1937035 w 1937035"/>
                <a:gd name="connsiteY6" fmla="*/ 117331 h 703983"/>
                <a:gd name="connsiteX7" fmla="*/ 1937035 w 1937035"/>
                <a:gd name="connsiteY7" fmla="*/ 293326 h 703983"/>
                <a:gd name="connsiteX8" fmla="*/ 1937035 w 1937035"/>
                <a:gd name="connsiteY8" fmla="*/ 703983 h 703983"/>
                <a:gd name="connsiteX9" fmla="*/ 1614196 w 1937035"/>
                <a:gd name="connsiteY9" fmla="*/ 703983 h 703983"/>
                <a:gd name="connsiteX10" fmla="*/ 1129937 w 1937035"/>
                <a:gd name="connsiteY10" fmla="*/ 703983 h 703983"/>
                <a:gd name="connsiteX11" fmla="*/ 1129937 w 1937035"/>
                <a:gd name="connsiteY11" fmla="*/ 703983 h 703983"/>
                <a:gd name="connsiteX12" fmla="*/ 0 w 1937035"/>
                <a:gd name="connsiteY12" fmla="*/ 703983 h 703983"/>
                <a:gd name="connsiteX13" fmla="*/ 0 w 1937035"/>
                <a:gd name="connsiteY13" fmla="*/ 293326 h 703983"/>
                <a:gd name="connsiteX14" fmla="*/ 0 w 1937035"/>
                <a:gd name="connsiteY14" fmla="*/ 117331 h 703983"/>
                <a:gd name="connsiteX15" fmla="*/ 0 w 1937035"/>
                <a:gd name="connsiteY15" fmla="*/ 117331 h 703983"/>
                <a:gd name="connsiteX16" fmla="*/ 0 w 1937035"/>
                <a:gd name="connsiteY16" fmla="*/ 0 h 70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7035" h="703983">
                  <a:moveTo>
                    <a:pt x="0" y="0"/>
                  </a:moveTo>
                  <a:lnTo>
                    <a:pt x="1129937" y="0"/>
                  </a:lnTo>
                  <a:lnTo>
                    <a:pt x="1360767" y="-75326"/>
                  </a:lnTo>
                  <a:lnTo>
                    <a:pt x="1614196" y="0"/>
                  </a:lnTo>
                  <a:lnTo>
                    <a:pt x="1937035" y="0"/>
                  </a:lnTo>
                  <a:lnTo>
                    <a:pt x="1937035" y="117331"/>
                  </a:lnTo>
                  <a:lnTo>
                    <a:pt x="1937035" y="117331"/>
                  </a:lnTo>
                  <a:lnTo>
                    <a:pt x="1937035" y="293326"/>
                  </a:lnTo>
                  <a:lnTo>
                    <a:pt x="1937035" y="703983"/>
                  </a:lnTo>
                  <a:lnTo>
                    <a:pt x="1614196" y="703983"/>
                  </a:lnTo>
                  <a:lnTo>
                    <a:pt x="1129937" y="703983"/>
                  </a:lnTo>
                  <a:lnTo>
                    <a:pt x="1129937" y="703983"/>
                  </a:lnTo>
                  <a:lnTo>
                    <a:pt x="0" y="703983"/>
                  </a:lnTo>
                  <a:lnTo>
                    <a:pt x="0" y="293326"/>
                  </a:lnTo>
                  <a:lnTo>
                    <a:pt x="0" y="117331"/>
                  </a:lnTo>
                  <a:lnTo>
                    <a:pt x="0" y="117331"/>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Hamburger Icon</a:t>
              </a:r>
              <a:endParaRPr lang="en-US" sz="12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n-US" sz="1000" kern="1200" dirty="0">
                  <a:latin typeface="Times New Roman" panose="02020603050405020304" pitchFamily="18" charset="0"/>
                  <a:cs typeface="Times New Roman" panose="02020603050405020304" pitchFamily="18" charset="0"/>
                </a:rPr>
                <a:t>Available Next to all Listings. </a:t>
              </a:r>
            </a:p>
            <a:p>
              <a:pPr marL="57150" lvl="1" indent="-57150" algn="l" defTabSz="466725">
                <a:lnSpc>
                  <a:spcPct val="90000"/>
                </a:lnSpc>
                <a:spcBef>
                  <a:spcPct val="0"/>
                </a:spcBef>
                <a:spcAft>
                  <a:spcPct val="15000"/>
                </a:spcAft>
                <a:buChar char="•"/>
              </a:pPr>
              <a:r>
                <a:rPr lang="en-US" sz="1050" kern="1200" dirty="0">
                  <a:latin typeface="Times New Roman" panose="02020603050405020304" pitchFamily="18" charset="0"/>
                  <a:cs typeface="Times New Roman" panose="02020603050405020304" pitchFamily="18" charset="0"/>
                </a:rPr>
                <a:t>Click to open Options.</a:t>
              </a:r>
            </a:p>
          </p:txBody>
        </p:sp>
      </p:grpSp>
      <p:grpSp>
        <p:nvGrpSpPr>
          <p:cNvPr id="22" name="Group 21">
            <a:extLst>
              <a:ext uri="{FF2B5EF4-FFF2-40B4-BE49-F238E27FC236}">
                <a16:creationId xmlns:a16="http://schemas.microsoft.com/office/drawing/2014/main" id="{574EDA08-677C-132E-BDB5-6B8EBC9A9385}"/>
              </a:ext>
            </a:extLst>
          </p:cNvPr>
          <p:cNvGrpSpPr/>
          <p:nvPr/>
        </p:nvGrpSpPr>
        <p:grpSpPr>
          <a:xfrm>
            <a:off x="1071251" y="4045921"/>
            <a:ext cx="3926393" cy="2113522"/>
            <a:chOff x="1071251" y="4045921"/>
            <a:chExt cx="3926393" cy="2113522"/>
          </a:xfrm>
        </p:grpSpPr>
        <p:sp>
          <p:nvSpPr>
            <p:cNvPr id="15" name="Rectangle 14">
              <a:extLst>
                <a:ext uri="{FF2B5EF4-FFF2-40B4-BE49-F238E27FC236}">
                  <a16:creationId xmlns:a16="http://schemas.microsoft.com/office/drawing/2014/main" id="{BCCACBE5-FACD-9A95-0CD2-2E7A57EB23A8}"/>
                </a:ext>
              </a:extLst>
            </p:cNvPr>
            <p:cNvSpPr/>
            <p:nvPr/>
          </p:nvSpPr>
          <p:spPr>
            <a:xfrm>
              <a:off x="1071251" y="4045921"/>
              <a:ext cx="3926393" cy="1796951"/>
            </a:xfrm>
            <a:prstGeom prst="rect">
              <a:avLst/>
            </a:prstGeom>
            <a:blipFill rotWithShape="1">
              <a:blip r:embed="rId5"/>
              <a:srcRect/>
              <a:stretch>
                <a:fillRect t="-4000" b="-4000"/>
              </a:stretch>
            </a:blipFill>
          </p:spPr>
          <p:style>
            <a:lnRef idx="0">
              <a:schemeClr val="dk2">
                <a:shade val="80000"/>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16" name="Freeform: Shape 15">
              <a:extLst>
                <a:ext uri="{FF2B5EF4-FFF2-40B4-BE49-F238E27FC236}">
                  <a16:creationId xmlns:a16="http://schemas.microsoft.com/office/drawing/2014/main" id="{8B9F2803-49CA-B118-B163-C01BFA0F032A}"/>
                </a:ext>
              </a:extLst>
            </p:cNvPr>
            <p:cNvSpPr/>
            <p:nvPr/>
          </p:nvSpPr>
          <p:spPr>
            <a:xfrm>
              <a:off x="1957037" y="5485781"/>
              <a:ext cx="2258855" cy="673662"/>
            </a:xfrm>
            <a:custGeom>
              <a:avLst/>
              <a:gdLst>
                <a:gd name="connsiteX0" fmla="*/ 0 w 2221178"/>
                <a:gd name="connsiteY0" fmla="*/ 0 h 652745"/>
                <a:gd name="connsiteX1" fmla="*/ 1295687 w 2221178"/>
                <a:gd name="connsiteY1" fmla="*/ 0 h 652745"/>
                <a:gd name="connsiteX2" fmla="*/ 1560378 w 2221178"/>
                <a:gd name="connsiteY2" fmla="*/ -69844 h 652745"/>
                <a:gd name="connsiteX3" fmla="*/ 1850982 w 2221178"/>
                <a:gd name="connsiteY3" fmla="*/ 0 h 652745"/>
                <a:gd name="connsiteX4" fmla="*/ 2221178 w 2221178"/>
                <a:gd name="connsiteY4" fmla="*/ 0 h 652745"/>
                <a:gd name="connsiteX5" fmla="*/ 2221178 w 2221178"/>
                <a:gd name="connsiteY5" fmla="*/ 108791 h 652745"/>
                <a:gd name="connsiteX6" fmla="*/ 2221178 w 2221178"/>
                <a:gd name="connsiteY6" fmla="*/ 108791 h 652745"/>
                <a:gd name="connsiteX7" fmla="*/ 2221178 w 2221178"/>
                <a:gd name="connsiteY7" fmla="*/ 271977 h 652745"/>
                <a:gd name="connsiteX8" fmla="*/ 2221178 w 2221178"/>
                <a:gd name="connsiteY8" fmla="*/ 652745 h 652745"/>
                <a:gd name="connsiteX9" fmla="*/ 1850982 w 2221178"/>
                <a:gd name="connsiteY9" fmla="*/ 652745 h 652745"/>
                <a:gd name="connsiteX10" fmla="*/ 1295687 w 2221178"/>
                <a:gd name="connsiteY10" fmla="*/ 652745 h 652745"/>
                <a:gd name="connsiteX11" fmla="*/ 1295687 w 2221178"/>
                <a:gd name="connsiteY11" fmla="*/ 652745 h 652745"/>
                <a:gd name="connsiteX12" fmla="*/ 0 w 2221178"/>
                <a:gd name="connsiteY12" fmla="*/ 652745 h 652745"/>
                <a:gd name="connsiteX13" fmla="*/ 0 w 2221178"/>
                <a:gd name="connsiteY13" fmla="*/ 271977 h 652745"/>
                <a:gd name="connsiteX14" fmla="*/ 0 w 2221178"/>
                <a:gd name="connsiteY14" fmla="*/ 108791 h 652745"/>
                <a:gd name="connsiteX15" fmla="*/ 0 w 2221178"/>
                <a:gd name="connsiteY15" fmla="*/ 108791 h 652745"/>
                <a:gd name="connsiteX16" fmla="*/ 0 w 2221178"/>
                <a:gd name="connsiteY16" fmla="*/ 0 h 65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1178" h="652745">
                  <a:moveTo>
                    <a:pt x="0" y="0"/>
                  </a:moveTo>
                  <a:lnTo>
                    <a:pt x="1295687" y="0"/>
                  </a:lnTo>
                  <a:lnTo>
                    <a:pt x="1560378" y="-69844"/>
                  </a:lnTo>
                  <a:lnTo>
                    <a:pt x="1850982" y="0"/>
                  </a:lnTo>
                  <a:lnTo>
                    <a:pt x="2221178" y="0"/>
                  </a:lnTo>
                  <a:lnTo>
                    <a:pt x="2221178" y="108791"/>
                  </a:lnTo>
                  <a:lnTo>
                    <a:pt x="2221178" y="108791"/>
                  </a:lnTo>
                  <a:lnTo>
                    <a:pt x="2221178" y="271977"/>
                  </a:lnTo>
                  <a:lnTo>
                    <a:pt x="2221178" y="652745"/>
                  </a:lnTo>
                  <a:lnTo>
                    <a:pt x="1850982" y="652745"/>
                  </a:lnTo>
                  <a:lnTo>
                    <a:pt x="1295687" y="652745"/>
                  </a:lnTo>
                  <a:lnTo>
                    <a:pt x="1295687" y="652745"/>
                  </a:lnTo>
                  <a:lnTo>
                    <a:pt x="0" y="652745"/>
                  </a:lnTo>
                  <a:lnTo>
                    <a:pt x="0" y="271977"/>
                  </a:lnTo>
                  <a:lnTo>
                    <a:pt x="0" y="108791"/>
                  </a:lnTo>
                  <a:lnTo>
                    <a:pt x="0" y="108791"/>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Navigation Search</a:t>
              </a:r>
            </a:p>
            <a:p>
              <a:pPr marL="57150" lvl="1" indent="-57150" algn="l" defTabSz="444500">
                <a:lnSpc>
                  <a:spcPct val="90000"/>
                </a:lnSpc>
                <a:spcBef>
                  <a:spcPct val="0"/>
                </a:spcBef>
                <a:spcAft>
                  <a:spcPct val="15000"/>
                </a:spcAft>
                <a:buChar char="•"/>
              </a:pPr>
              <a:r>
                <a:rPr lang="en-US" sz="1000" kern="1200" dirty="0">
                  <a:latin typeface="Times New Roman" panose="02020603050405020304" pitchFamily="18" charset="0"/>
                  <a:cs typeface="Times New Roman" panose="02020603050405020304" pitchFamily="18" charset="0"/>
                </a:rPr>
                <a:t>Available in all Listings.</a:t>
              </a:r>
            </a:p>
            <a:p>
              <a:pPr marL="57150" lvl="1" indent="-57150" algn="l" defTabSz="444500">
                <a:lnSpc>
                  <a:spcPct val="90000"/>
                </a:lnSpc>
                <a:spcBef>
                  <a:spcPct val="0"/>
                </a:spcBef>
                <a:spcAft>
                  <a:spcPct val="15000"/>
                </a:spcAft>
                <a:buChar char="•"/>
              </a:pPr>
              <a:r>
                <a:rPr lang="en-US" sz="1000" kern="1200" dirty="0">
                  <a:latin typeface="Times New Roman" panose="02020603050405020304" pitchFamily="18" charset="0"/>
                  <a:cs typeface="Times New Roman" panose="02020603050405020304" pitchFamily="18" charset="0"/>
                </a:rPr>
                <a:t>Varies Searches can be performed. </a:t>
              </a:r>
            </a:p>
          </p:txBody>
        </p:sp>
      </p:grpSp>
      <p:grpSp>
        <p:nvGrpSpPr>
          <p:cNvPr id="23" name="Group 22">
            <a:extLst>
              <a:ext uri="{FF2B5EF4-FFF2-40B4-BE49-F238E27FC236}">
                <a16:creationId xmlns:a16="http://schemas.microsoft.com/office/drawing/2014/main" id="{C67DFC26-9D2D-CBCB-AA61-D367EF7A670D}"/>
              </a:ext>
            </a:extLst>
          </p:cNvPr>
          <p:cNvGrpSpPr/>
          <p:nvPr/>
        </p:nvGrpSpPr>
        <p:grpSpPr>
          <a:xfrm>
            <a:off x="5218981" y="4057104"/>
            <a:ext cx="2735627" cy="2056710"/>
            <a:chOff x="5218981" y="4057104"/>
            <a:chExt cx="2735627" cy="2056710"/>
          </a:xfrm>
        </p:grpSpPr>
        <p:sp>
          <p:nvSpPr>
            <p:cNvPr id="17" name="Rectangle 16">
              <a:extLst>
                <a:ext uri="{FF2B5EF4-FFF2-40B4-BE49-F238E27FC236}">
                  <a16:creationId xmlns:a16="http://schemas.microsoft.com/office/drawing/2014/main" id="{81CF7E77-F8E9-9E00-1EBB-54AA8AB32CE0}"/>
                </a:ext>
              </a:extLst>
            </p:cNvPr>
            <p:cNvSpPr/>
            <p:nvPr/>
          </p:nvSpPr>
          <p:spPr>
            <a:xfrm>
              <a:off x="5218981" y="4057104"/>
              <a:ext cx="2735627" cy="1796951"/>
            </a:xfrm>
            <a:prstGeom prst="rect">
              <a:avLst/>
            </a:prstGeom>
            <a:blipFill rotWithShape="1">
              <a:blip r:embed="rId6"/>
              <a:srcRect/>
              <a:stretch>
                <a:fillRect l="-4000" r="-4000"/>
              </a:stretch>
            </a:blipFill>
          </p:spPr>
          <p:style>
            <a:lnRef idx="0">
              <a:schemeClr val="dk2">
                <a:shade val="80000"/>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18" name="Freeform: Shape 17">
              <a:extLst>
                <a:ext uri="{FF2B5EF4-FFF2-40B4-BE49-F238E27FC236}">
                  <a16:creationId xmlns:a16="http://schemas.microsoft.com/office/drawing/2014/main" id="{8CD0C630-EB01-193C-EACD-67C0F82707FB}"/>
                </a:ext>
              </a:extLst>
            </p:cNvPr>
            <p:cNvSpPr/>
            <p:nvPr/>
          </p:nvSpPr>
          <p:spPr>
            <a:xfrm>
              <a:off x="5662336" y="5484881"/>
              <a:ext cx="1969892" cy="628933"/>
            </a:xfrm>
            <a:custGeom>
              <a:avLst/>
              <a:gdLst>
                <a:gd name="connsiteX0" fmla="*/ 0 w 1937035"/>
                <a:gd name="connsiteY0" fmla="*/ 0 h 609404"/>
                <a:gd name="connsiteX1" fmla="*/ 1129937 w 1937035"/>
                <a:gd name="connsiteY1" fmla="*/ 0 h 609404"/>
                <a:gd name="connsiteX2" fmla="*/ 1360767 w 1937035"/>
                <a:gd name="connsiteY2" fmla="*/ -65206 h 609404"/>
                <a:gd name="connsiteX3" fmla="*/ 1614196 w 1937035"/>
                <a:gd name="connsiteY3" fmla="*/ 0 h 609404"/>
                <a:gd name="connsiteX4" fmla="*/ 1937035 w 1937035"/>
                <a:gd name="connsiteY4" fmla="*/ 0 h 609404"/>
                <a:gd name="connsiteX5" fmla="*/ 1937035 w 1937035"/>
                <a:gd name="connsiteY5" fmla="*/ 101567 h 609404"/>
                <a:gd name="connsiteX6" fmla="*/ 1937035 w 1937035"/>
                <a:gd name="connsiteY6" fmla="*/ 101567 h 609404"/>
                <a:gd name="connsiteX7" fmla="*/ 1937035 w 1937035"/>
                <a:gd name="connsiteY7" fmla="*/ 253918 h 609404"/>
                <a:gd name="connsiteX8" fmla="*/ 1937035 w 1937035"/>
                <a:gd name="connsiteY8" fmla="*/ 609404 h 609404"/>
                <a:gd name="connsiteX9" fmla="*/ 1614196 w 1937035"/>
                <a:gd name="connsiteY9" fmla="*/ 609404 h 609404"/>
                <a:gd name="connsiteX10" fmla="*/ 1129937 w 1937035"/>
                <a:gd name="connsiteY10" fmla="*/ 609404 h 609404"/>
                <a:gd name="connsiteX11" fmla="*/ 1129937 w 1937035"/>
                <a:gd name="connsiteY11" fmla="*/ 609404 h 609404"/>
                <a:gd name="connsiteX12" fmla="*/ 0 w 1937035"/>
                <a:gd name="connsiteY12" fmla="*/ 609404 h 609404"/>
                <a:gd name="connsiteX13" fmla="*/ 0 w 1937035"/>
                <a:gd name="connsiteY13" fmla="*/ 253918 h 609404"/>
                <a:gd name="connsiteX14" fmla="*/ 0 w 1937035"/>
                <a:gd name="connsiteY14" fmla="*/ 101567 h 609404"/>
                <a:gd name="connsiteX15" fmla="*/ 0 w 1937035"/>
                <a:gd name="connsiteY15" fmla="*/ 101567 h 609404"/>
                <a:gd name="connsiteX16" fmla="*/ 0 w 1937035"/>
                <a:gd name="connsiteY16" fmla="*/ 0 h 60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7035" h="609404">
                  <a:moveTo>
                    <a:pt x="0" y="0"/>
                  </a:moveTo>
                  <a:lnTo>
                    <a:pt x="1129937" y="0"/>
                  </a:lnTo>
                  <a:lnTo>
                    <a:pt x="1360767" y="-65206"/>
                  </a:lnTo>
                  <a:lnTo>
                    <a:pt x="1614196" y="0"/>
                  </a:lnTo>
                  <a:lnTo>
                    <a:pt x="1937035" y="0"/>
                  </a:lnTo>
                  <a:lnTo>
                    <a:pt x="1937035" y="101567"/>
                  </a:lnTo>
                  <a:lnTo>
                    <a:pt x="1937035" y="101567"/>
                  </a:lnTo>
                  <a:lnTo>
                    <a:pt x="1937035" y="253918"/>
                  </a:lnTo>
                  <a:lnTo>
                    <a:pt x="1937035" y="609404"/>
                  </a:lnTo>
                  <a:lnTo>
                    <a:pt x="1614196" y="609404"/>
                  </a:lnTo>
                  <a:lnTo>
                    <a:pt x="1129937" y="609404"/>
                  </a:lnTo>
                  <a:lnTo>
                    <a:pt x="1129937" y="609404"/>
                  </a:lnTo>
                  <a:lnTo>
                    <a:pt x="0" y="609404"/>
                  </a:lnTo>
                  <a:lnTo>
                    <a:pt x="0" y="253918"/>
                  </a:lnTo>
                  <a:lnTo>
                    <a:pt x="0" y="101567"/>
                  </a:lnTo>
                  <a:lnTo>
                    <a:pt x="0" y="101567"/>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Listing</a:t>
              </a:r>
              <a:endParaRPr lang="en-US" sz="12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n-US" sz="1000" kern="1200" dirty="0">
                  <a:latin typeface="Times New Roman" panose="02020603050405020304" pitchFamily="18" charset="0"/>
                  <a:cs typeface="Times New Roman" panose="02020603050405020304" pitchFamily="18" charset="0"/>
                </a:rPr>
                <a:t>List of related records.</a:t>
              </a:r>
            </a:p>
          </p:txBody>
        </p:sp>
      </p:grpSp>
      <p:sp>
        <p:nvSpPr>
          <p:cNvPr id="6" name="TextBox 5">
            <a:extLst>
              <a:ext uri="{FF2B5EF4-FFF2-40B4-BE49-F238E27FC236}">
                <a16:creationId xmlns:a16="http://schemas.microsoft.com/office/drawing/2014/main" id="{95B68FA7-04E5-9910-0971-5602FC248D59}"/>
              </a:ext>
            </a:extLst>
          </p:cNvPr>
          <p:cNvSpPr txBox="1"/>
          <p:nvPr/>
        </p:nvSpPr>
        <p:spPr>
          <a:xfrm>
            <a:off x="2026026" y="690204"/>
            <a:ext cx="5943236"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Navigating The TracSystem</a:t>
            </a:r>
            <a:endParaRPr lang="en-US" sz="3200" b="1" dirty="0"/>
          </a:p>
        </p:txBody>
      </p:sp>
    </p:spTree>
    <p:extLst>
      <p:ext uri="{BB962C8B-B14F-4D97-AF65-F5344CB8AC3E}">
        <p14:creationId xmlns:p14="http://schemas.microsoft.com/office/powerpoint/2010/main" val="290941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745B94B-9462-425A-A0FC-63C17A05B6AA}"/>
              </a:ext>
            </a:extLst>
          </p:cNvPr>
          <p:cNvGrpSpPr/>
          <p:nvPr/>
        </p:nvGrpSpPr>
        <p:grpSpPr>
          <a:xfrm>
            <a:off x="3108716" y="1747369"/>
            <a:ext cx="4990560" cy="827212"/>
            <a:chOff x="3108716" y="1747369"/>
            <a:chExt cx="4990560" cy="827212"/>
          </a:xfrm>
        </p:grpSpPr>
        <p:sp>
          <p:nvSpPr>
            <p:cNvPr id="11" name="Straight Connector 10">
              <a:extLst>
                <a:ext uri="{FF2B5EF4-FFF2-40B4-BE49-F238E27FC236}">
                  <a16:creationId xmlns:a16="http://schemas.microsoft.com/office/drawing/2014/main" id="{3133DE28-5C0E-FB9F-6486-D441952CD46F}"/>
                </a:ext>
              </a:extLst>
            </p:cNvPr>
            <p:cNvSpPr/>
            <p:nvPr/>
          </p:nvSpPr>
          <p:spPr>
            <a:xfrm>
              <a:off x="3108716" y="2188244"/>
              <a:ext cx="3546443" cy="0"/>
            </a:xfrm>
            <a:prstGeom prst="line">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4" name="Rectangle 13">
              <a:extLst>
                <a:ext uri="{FF2B5EF4-FFF2-40B4-BE49-F238E27FC236}">
                  <a16:creationId xmlns:a16="http://schemas.microsoft.com/office/drawing/2014/main" id="{B7F566DD-133E-0121-3A76-2E942E49A2E6}"/>
                </a:ext>
              </a:extLst>
            </p:cNvPr>
            <p:cNvSpPr/>
            <p:nvPr/>
          </p:nvSpPr>
          <p:spPr>
            <a:xfrm>
              <a:off x="6239438" y="1801905"/>
              <a:ext cx="831442" cy="772676"/>
            </a:xfrm>
            <a:prstGeom prst="rect">
              <a:avLst/>
            </a:prstGeom>
            <a:blipFill rotWithShape="1">
              <a:blip r:embed="rId2"/>
              <a:srcRect/>
              <a:stretch>
                <a:fillRect t="-17000" b="-17000"/>
              </a:stretch>
            </a:blipFill>
          </p:spPr>
          <p:style>
            <a:lnRef idx="2">
              <a:schemeClr val="dk2">
                <a:shade val="80000"/>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5" name="Freeform: Shape 14">
              <a:extLst>
                <a:ext uri="{FF2B5EF4-FFF2-40B4-BE49-F238E27FC236}">
                  <a16:creationId xmlns:a16="http://schemas.microsoft.com/office/drawing/2014/main" id="{4679C3D7-7CFA-6661-D1E4-86E476E48A12}"/>
                </a:ext>
              </a:extLst>
            </p:cNvPr>
            <p:cNvSpPr/>
            <p:nvPr/>
          </p:nvSpPr>
          <p:spPr>
            <a:xfrm>
              <a:off x="7051208" y="1747369"/>
              <a:ext cx="1048068" cy="792099"/>
            </a:xfrm>
            <a:custGeom>
              <a:avLst/>
              <a:gdLst>
                <a:gd name="connsiteX0" fmla="*/ 0 w 1048068"/>
                <a:gd name="connsiteY0" fmla="*/ 0 h 792099"/>
                <a:gd name="connsiteX1" fmla="*/ 1048068 w 1048068"/>
                <a:gd name="connsiteY1" fmla="*/ 0 h 792099"/>
                <a:gd name="connsiteX2" fmla="*/ 1048068 w 1048068"/>
                <a:gd name="connsiteY2" fmla="*/ 792099 h 792099"/>
                <a:gd name="connsiteX3" fmla="*/ 0 w 1048068"/>
                <a:gd name="connsiteY3" fmla="*/ 792099 h 792099"/>
                <a:gd name="connsiteX4" fmla="*/ 0 w 1048068"/>
                <a:gd name="connsiteY4" fmla="*/ 0 h 7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068" h="792099">
                  <a:moveTo>
                    <a:pt x="0" y="0"/>
                  </a:moveTo>
                  <a:lnTo>
                    <a:pt x="1048068" y="0"/>
                  </a:lnTo>
                  <a:lnTo>
                    <a:pt x="1048068" y="792099"/>
                  </a:lnTo>
                  <a:lnTo>
                    <a:pt x="0" y="79209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9530" tIns="0" rIns="49530" bIns="0" numCol="1" spcCol="1270" anchor="t" anchorCtr="0">
              <a:noAutofit/>
            </a:bodyPr>
            <a:lstStyle/>
            <a:p>
              <a:pPr marL="0" lvl="0" indent="0" algn="l"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Work Visits</a:t>
              </a:r>
            </a:p>
            <a:p>
              <a:pPr marL="57150" lvl="1" indent="-57150" algn="l" defTabSz="444500">
                <a:lnSpc>
                  <a:spcPct val="90000"/>
                </a:lnSpc>
                <a:spcBef>
                  <a:spcPct val="0"/>
                </a:spcBef>
                <a:spcAft>
                  <a:spcPct val="15000"/>
                </a:spcAft>
                <a:buChar char="•"/>
              </a:pPr>
              <a:r>
                <a:rPr lang="en-US" sz="1000" kern="1200" dirty="0">
                  <a:latin typeface="Times New Roman" panose="02020603050405020304" pitchFamily="18" charset="0"/>
                  <a:cs typeface="Times New Roman" panose="02020603050405020304" pitchFamily="18" charset="0"/>
                </a:rPr>
                <a:t>Consultants sign in for work to track hours and pay rates.</a:t>
              </a:r>
            </a:p>
          </p:txBody>
        </p:sp>
      </p:grpSp>
      <p:grpSp>
        <p:nvGrpSpPr>
          <p:cNvPr id="24" name="Group 23">
            <a:extLst>
              <a:ext uri="{FF2B5EF4-FFF2-40B4-BE49-F238E27FC236}">
                <a16:creationId xmlns:a16="http://schemas.microsoft.com/office/drawing/2014/main" id="{647C6EA9-7451-456C-15BC-394F8136CFF8}"/>
              </a:ext>
            </a:extLst>
          </p:cNvPr>
          <p:cNvGrpSpPr/>
          <p:nvPr/>
        </p:nvGrpSpPr>
        <p:grpSpPr>
          <a:xfrm>
            <a:off x="3108716" y="2667103"/>
            <a:ext cx="4497674" cy="818167"/>
            <a:chOff x="3108716" y="2667103"/>
            <a:chExt cx="4497674" cy="818167"/>
          </a:xfrm>
        </p:grpSpPr>
        <p:sp>
          <p:nvSpPr>
            <p:cNvPr id="10" name="Straight Connector 9">
              <a:extLst>
                <a:ext uri="{FF2B5EF4-FFF2-40B4-BE49-F238E27FC236}">
                  <a16:creationId xmlns:a16="http://schemas.microsoft.com/office/drawing/2014/main" id="{F212339F-810C-BAD1-3312-41B07F7D0AC3}"/>
                </a:ext>
              </a:extLst>
            </p:cNvPr>
            <p:cNvSpPr/>
            <p:nvPr/>
          </p:nvSpPr>
          <p:spPr>
            <a:xfrm>
              <a:off x="3108716" y="3063153"/>
              <a:ext cx="2952369" cy="0"/>
            </a:xfrm>
            <a:prstGeom prst="line">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6" name="Rectangle 15">
              <a:extLst>
                <a:ext uri="{FF2B5EF4-FFF2-40B4-BE49-F238E27FC236}">
                  <a16:creationId xmlns:a16="http://schemas.microsoft.com/office/drawing/2014/main" id="{84D2E565-FF06-C517-91EB-2AEE395F1F60}"/>
                </a:ext>
              </a:extLst>
            </p:cNvPr>
            <p:cNvSpPr/>
            <p:nvPr/>
          </p:nvSpPr>
          <p:spPr>
            <a:xfrm>
              <a:off x="5665035" y="2667103"/>
              <a:ext cx="792099" cy="792099"/>
            </a:xfrm>
            <a:prstGeom prst="rect">
              <a:avLst/>
            </a:prstGeom>
            <a:blipFill rotWithShape="1">
              <a:blip r:embed="rId3"/>
              <a:srcRect/>
              <a:stretch>
                <a:fillRect l="-12000" r="-12000"/>
              </a:stretch>
            </a:blipFill>
          </p:spPr>
          <p:style>
            <a:lnRef idx="2">
              <a:schemeClr val="dk2">
                <a:shade val="80000"/>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7" name="Freeform: Shape 16">
              <a:extLst>
                <a:ext uri="{FF2B5EF4-FFF2-40B4-BE49-F238E27FC236}">
                  <a16:creationId xmlns:a16="http://schemas.microsoft.com/office/drawing/2014/main" id="{C3207942-D264-9080-93FE-498B3D140933}"/>
                </a:ext>
              </a:extLst>
            </p:cNvPr>
            <p:cNvSpPr/>
            <p:nvPr/>
          </p:nvSpPr>
          <p:spPr>
            <a:xfrm>
              <a:off x="6535369" y="2693171"/>
              <a:ext cx="1071021" cy="792099"/>
            </a:xfrm>
            <a:custGeom>
              <a:avLst/>
              <a:gdLst>
                <a:gd name="connsiteX0" fmla="*/ 0 w 1071021"/>
                <a:gd name="connsiteY0" fmla="*/ 0 h 792099"/>
                <a:gd name="connsiteX1" fmla="*/ 1071021 w 1071021"/>
                <a:gd name="connsiteY1" fmla="*/ 0 h 792099"/>
                <a:gd name="connsiteX2" fmla="*/ 1071021 w 1071021"/>
                <a:gd name="connsiteY2" fmla="*/ 792099 h 792099"/>
                <a:gd name="connsiteX3" fmla="*/ 0 w 1071021"/>
                <a:gd name="connsiteY3" fmla="*/ 792099 h 792099"/>
                <a:gd name="connsiteX4" fmla="*/ 0 w 1071021"/>
                <a:gd name="connsiteY4" fmla="*/ 0 h 7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21" h="792099">
                  <a:moveTo>
                    <a:pt x="0" y="0"/>
                  </a:moveTo>
                  <a:lnTo>
                    <a:pt x="1071021" y="0"/>
                  </a:lnTo>
                  <a:lnTo>
                    <a:pt x="1071021" y="792099"/>
                  </a:lnTo>
                  <a:lnTo>
                    <a:pt x="0" y="79209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9530" tIns="0" rIns="49530" bIns="0" numCol="1" spcCol="1270" anchor="t" anchorCtr="0">
              <a:noAutofit/>
            </a:bodyPr>
            <a:lstStyle/>
            <a:p>
              <a:pPr marL="0" lvl="0" indent="0" algn="l"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Log Listing</a:t>
              </a:r>
            </a:p>
            <a:p>
              <a:pPr marL="57150" lvl="1" indent="-57150" algn="l" defTabSz="444500">
                <a:lnSpc>
                  <a:spcPct val="90000"/>
                </a:lnSpc>
                <a:spcBef>
                  <a:spcPct val="0"/>
                </a:spcBef>
                <a:spcAft>
                  <a:spcPct val="15000"/>
                </a:spcAft>
                <a:buChar char="•"/>
              </a:pPr>
              <a:r>
                <a:rPr lang="en-US" sz="1000" kern="1200" dirty="0">
                  <a:latin typeface="Times New Roman" panose="02020603050405020304" pitchFamily="18" charset="0"/>
                  <a:cs typeface="Times New Roman" panose="02020603050405020304" pitchFamily="18" charset="0"/>
                </a:rPr>
                <a:t>Staff view to see students who are currently logged in.</a:t>
              </a:r>
            </a:p>
          </p:txBody>
        </p:sp>
      </p:grpSp>
      <p:grpSp>
        <p:nvGrpSpPr>
          <p:cNvPr id="25" name="Group 24">
            <a:extLst>
              <a:ext uri="{FF2B5EF4-FFF2-40B4-BE49-F238E27FC236}">
                <a16:creationId xmlns:a16="http://schemas.microsoft.com/office/drawing/2014/main" id="{75703586-C87B-41A4-915E-DF9BE18F05F6}"/>
              </a:ext>
            </a:extLst>
          </p:cNvPr>
          <p:cNvGrpSpPr/>
          <p:nvPr/>
        </p:nvGrpSpPr>
        <p:grpSpPr>
          <a:xfrm>
            <a:off x="3108716" y="3683533"/>
            <a:ext cx="4791185" cy="834202"/>
            <a:chOff x="3108716" y="3683533"/>
            <a:chExt cx="4791185" cy="834202"/>
          </a:xfrm>
        </p:grpSpPr>
        <p:sp>
          <p:nvSpPr>
            <p:cNvPr id="9" name="Straight Connector 8">
              <a:extLst>
                <a:ext uri="{FF2B5EF4-FFF2-40B4-BE49-F238E27FC236}">
                  <a16:creationId xmlns:a16="http://schemas.microsoft.com/office/drawing/2014/main" id="{F68610D0-201E-7701-95C6-45575CA3E60E}"/>
                </a:ext>
              </a:extLst>
            </p:cNvPr>
            <p:cNvSpPr/>
            <p:nvPr/>
          </p:nvSpPr>
          <p:spPr>
            <a:xfrm>
              <a:off x="3108716" y="4121685"/>
              <a:ext cx="2952369" cy="0"/>
            </a:xfrm>
            <a:prstGeom prst="line">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8" name="Rectangle 17">
              <a:extLst>
                <a:ext uri="{FF2B5EF4-FFF2-40B4-BE49-F238E27FC236}">
                  <a16:creationId xmlns:a16="http://schemas.microsoft.com/office/drawing/2014/main" id="{6D257D30-1CC4-E517-C999-6E75165474B1}"/>
                </a:ext>
              </a:extLst>
            </p:cNvPr>
            <p:cNvSpPr/>
            <p:nvPr/>
          </p:nvSpPr>
          <p:spPr>
            <a:xfrm>
              <a:off x="5665035" y="3725636"/>
              <a:ext cx="792099" cy="792099"/>
            </a:xfrm>
            <a:prstGeom prst="rect">
              <a:avLst/>
            </a:prstGeom>
            <a:blipFill rotWithShape="1">
              <a:blip r:embed="rId4"/>
              <a:srcRect/>
              <a:stretch>
                <a:fillRect l="-9000" r="-9000"/>
              </a:stretch>
            </a:blipFill>
          </p:spPr>
          <p:style>
            <a:lnRef idx="2">
              <a:schemeClr val="dk2">
                <a:shade val="80000"/>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9" name="Freeform: Shape 18">
              <a:extLst>
                <a:ext uri="{FF2B5EF4-FFF2-40B4-BE49-F238E27FC236}">
                  <a16:creationId xmlns:a16="http://schemas.microsoft.com/office/drawing/2014/main" id="{305917ED-673F-79D6-C0E5-36ACE09529AC}"/>
                </a:ext>
              </a:extLst>
            </p:cNvPr>
            <p:cNvSpPr/>
            <p:nvPr/>
          </p:nvSpPr>
          <p:spPr>
            <a:xfrm>
              <a:off x="6598001" y="3683533"/>
              <a:ext cx="1301900" cy="792099"/>
            </a:xfrm>
            <a:custGeom>
              <a:avLst/>
              <a:gdLst>
                <a:gd name="connsiteX0" fmla="*/ 0 w 1301900"/>
                <a:gd name="connsiteY0" fmla="*/ 0 h 792099"/>
                <a:gd name="connsiteX1" fmla="*/ 1301900 w 1301900"/>
                <a:gd name="connsiteY1" fmla="*/ 0 h 792099"/>
                <a:gd name="connsiteX2" fmla="*/ 1301900 w 1301900"/>
                <a:gd name="connsiteY2" fmla="*/ 792099 h 792099"/>
                <a:gd name="connsiteX3" fmla="*/ 0 w 1301900"/>
                <a:gd name="connsiteY3" fmla="*/ 792099 h 792099"/>
                <a:gd name="connsiteX4" fmla="*/ 0 w 1301900"/>
                <a:gd name="connsiteY4" fmla="*/ 0 h 7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0" h="792099">
                  <a:moveTo>
                    <a:pt x="0" y="0"/>
                  </a:moveTo>
                  <a:lnTo>
                    <a:pt x="1301900" y="0"/>
                  </a:lnTo>
                  <a:lnTo>
                    <a:pt x="1301900" y="792099"/>
                  </a:lnTo>
                  <a:lnTo>
                    <a:pt x="0" y="79209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9530" tIns="0" rIns="49530" bIns="0" numCol="1" spcCol="1270" anchor="t" anchorCtr="0">
              <a:noAutofit/>
            </a:bodyPr>
            <a:lstStyle/>
            <a:p>
              <a:pPr marL="0" lvl="0" indent="0" algn="l"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Kiosk</a:t>
              </a:r>
            </a:p>
            <a:p>
              <a:pPr marL="57150" lvl="1" indent="-57150" algn="l" defTabSz="444500">
                <a:lnSpc>
                  <a:spcPct val="90000"/>
                </a:lnSpc>
                <a:spcBef>
                  <a:spcPct val="0"/>
                </a:spcBef>
                <a:spcAft>
                  <a:spcPct val="15000"/>
                </a:spcAft>
                <a:buChar char="•"/>
              </a:pPr>
              <a:r>
                <a:rPr lang="en-US" sz="1000" kern="1200" dirty="0">
                  <a:latin typeface="Times New Roman" panose="02020603050405020304" pitchFamily="18" charset="0"/>
                  <a:cs typeface="Times New Roman" panose="02020603050405020304" pitchFamily="18" charset="0"/>
                </a:rPr>
                <a:t>Student-facing computer, where students are logging themselves in/out.</a:t>
              </a:r>
            </a:p>
          </p:txBody>
        </p:sp>
      </p:grpSp>
      <p:grpSp>
        <p:nvGrpSpPr>
          <p:cNvPr id="26" name="Group 25">
            <a:extLst>
              <a:ext uri="{FF2B5EF4-FFF2-40B4-BE49-F238E27FC236}">
                <a16:creationId xmlns:a16="http://schemas.microsoft.com/office/drawing/2014/main" id="{22AF9453-FC1A-394E-BB6C-6F833DE4FCAB}"/>
              </a:ext>
            </a:extLst>
          </p:cNvPr>
          <p:cNvGrpSpPr/>
          <p:nvPr/>
        </p:nvGrpSpPr>
        <p:grpSpPr>
          <a:xfrm>
            <a:off x="3108716" y="4600545"/>
            <a:ext cx="5397895" cy="851363"/>
            <a:chOff x="3108716" y="4600545"/>
            <a:chExt cx="5397895" cy="851363"/>
          </a:xfrm>
        </p:grpSpPr>
        <p:sp>
          <p:nvSpPr>
            <p:cNvPr id="8" name="Straight Connector 7">
              <a:extLst>
                <a:ext uri="{FF2B5EF4-FFF2-40B4-BE49-F238E27FC236}">
                  <a16:creationId xmlns:a16="http://schemas.microsoft.com/office/drawing/2014/main" id="{C7D13344-C475-3F49-89DA-E9D300F37F1D}"/>
                </a:ext>
              </a:extLst>
            </p:cNvPr>
            <p:cNvSpPr/>
            <p:nvPr/>
          </p:nvSpPr>
          <p:spPr>
            <a:xfrm>
              <a:off x="3108716" y="4996595"/>
              <a:ext cx="3546443" cy="0"/>
            </a:xfrm>
            <a:prstGeom prst="line">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20" name="Rectangle 19">
              <a:extLst>
                <a:ext uri="{FF2B5EF4-FFF2-40B4-BE49-F238E27FC236}">
                  <a16:creationId xmlns:a16="http://schemas.microsoft.com/office/drawing/2014/main" id="{64A4D216-4855-0DA2-F559-9962589C80D3}"/>
                </a:ext>
              </a:extLst>
            </p:cNvPr>
            <p:cNvSpPr/>
            <p:nvPr/>
          </p:nvSpPr>
          <p:spPr>
            <a:xfrm>
              <a:off x="6259109" y="4600545"/>
              <a:ext cx="906801" cy="851363"/>
            </a:xfrm>
            <a:prstGeom prst="rect">
              <a:avLst/>
            </a:prstGeom>
            <a:blipFill rotWithShape="1">
              <a:blip r:embed="rId5"/>
              <a:srcRect/>
              <a:stretch>
                <a:fillRect l="-8000" r="-8000"/>
              </a:stretch>
            </a:blipFill>
          </p:spPr>
          <p:style>
            <a:lnRef idx="2">
              <a:schemeClr val="dk2">
                <a:shade val="80000"/>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21" name="Freeform: Shape 20">
              <a:extLst>
                <a:ext uri="{FF2B5EF4-FFF2-40B4-BE49-F238E27FC236}">
                  <a16:creationId xmlns:a16="http://schemas.microsoft.com/office/drawing/2014/main" id="{A9A1A464-AA23-CD66-0D5B-479BCD5BD51E}"/>
                </a:ext>
              </a:extLst>
            </p:cNvPr>
            <p:cNvSpPr/>
            <p:nvPr/>
          </p:nvSpPr>
          <p:spPr>
            <a:xfrm>
              <a:off x="7294498" y="4659809"/>
              <a:ext cx="1212113" cy="792099"/>
            </a:xfrm>
            <a:custGeom>
              <a:avLst/>
              <a:gdLst>
                <a:gd name="connsiteX0" fmla="*/ 0 w 1212113"/>
                <a:gd name="connsiteY0" fmla="*/ 0 h 792099"/>
                <a:gd name="connsiteX1" fmla="*/ 1212113 w 1212113"/>
                <a:gd name="connsiteY1" fmla="*/ 0 h 792099"/>
                <a:gd name="connsiteX2" fmla="*/ 1212113 w 1212113"/>
                <a:gd name="connsiteY2" fmla="*/ 792099 h 792099"/>
                <a:gd name="connsiteX3" fmla="*/ 0 w 1212113"/>
                <a:gd name="connsiteY3" fmla="*/ 792099 h 792099"/>
                <a:gd name="connsiteX4" fmla="*/ 0 w 1212113"/>
                <a:gd name="connsiteY4" fmla="*/ 0 h 7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113" h="792099">
                  <a:moveTo>
                    <a:pt x="0" y="0"/>
                  </a:moveTo>
                  <a:lnTo>
                    <a:pt x="1212113" y="0"/>
                  </a:lnTo>
                  <a:lnTo>
                    <a:pt x="1212113" y="792099"/>
                  </a:lnTo>
                  <a:lnTo>
                    <a:pt x="0" y="79209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9530" tIns="0" rIns="49530" bIns="0" numCol="1" spcCol="1270" anchor="t" anchorCtr="0">
              <a:noAutofit/>
            </a:bodyPr>
            <a:lstStyle/>
            <a:p>
              <a:pPr marL="0" lvl="0" indent="0" algn="l"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Visit Queue List</a:t>
              </a:r>
            </a:p>
            <a:p>
              <a:pPr marL="57150" lvl="1" indent="-57150" algn="l" defTabSz="444500">
                <a:lnSpc>
                  <a:spcPct val="90000"/>
                </a:lnSpc>
                <a:spcBef>
                  <a:spcPct val="0"/>
                </a:spcBef>
                <a:spcAft>
                  <a:spcPct val="15000"/>
                </a:spcAft>
                <a:buChar char="•"/>
              </a:pPr>
              <a:r>
                <a:rPr lang="en-US" sz="1000" kern="1200" dirty="0">
                  <a:latin typeface="Times New Roman" panose="02020603050405020304" pitchFamily="18" charset="0"/>
                  <a:cs typeface="Times New Roman" panose="02020603050405020304" pitchFamily="18" charset="0"/>
                </a:rPr>
                <a:t>Student-facing queue that displays students that are waiting to be seen..</a:t>
              </a:r>
            </a:p>
          </p:txBody>
        </p:sp>
      </p:grpSp>
      <p:grpSp>
        <p:nvGrpSpPr>
          <p:cNvPr id="22" name="Group 21">
            <a:extLst>
              <a:ext uri="{FF2B5EF4-FFF2-40B4-BE49-F238E27FC236}">
                <a16:creationId xmlns:a16="http://schemas.microsoft.com/office/drawing/2014/main" id="{0C0B0DBF-E5D8-EF98-0A8D-2D22BC0DC688}"/>
              </a:ext>
            </a:extLst>
          </p:cNvPr>
          <p:cNvGrpSpPr/>
          <p:nvPr/>
        </p:nvGrpSpPr>
        <p:grpSpPr>
          <a:xfrm>
            <a:off x="755780" y="1638491"/>
            <a:ext cx="5635690" cy="4516331"/>
            <a:chOff x="755780" y="1638491"/>
            <a:chExt cx="5635690" cy="4516331"/>
          </a:xfrm>
        </p:grpSpPr>
        <p:sp>
          <p:nvSpPr>
            <p:cNvPr id="12" name="Flowchart: Off-page Connector 11">
              <a:extLst>
                <a:ext uri="{FF2B5EF4-FFF2-40B4-BE49-F238E27FC236}">
                  <a16:creationId xmlns:a16="http://schemas.microsoft.com/office/drawing/2014/main" id="{D8862EA4-4214-C959-365B-86CB4EF8BD96}"/>
                </a:ext>
              </a:extLst>
            </p:cNvPr>
            <p:cNvSpPr/>
            <p:nvPr/>
          </p:nvSpPr>
          <p:spPr>
            <a:xfrm>
              <a:off x="1141862" y="1638491"/>
              <a:ext cx="3871851" cy="3760309"/>
            </a:xfrm>
            <a:prstGeom prst="flowChartOffpageConnector">
              <a:avLst/>
            </a:prstGeom>
            <a:blipFill rotWithShape="1">
              <a:blip r:embed="rId6"/>
              <a:srcRect/>
              <a:stretch>
                <a:fillRect l="-20000" r="-20000"/>
              </a:stretch>
            </a:blipFill>
          </p:spPr>
          <p:style>
            <a:lnRef idx="2">
              <a:schemeClr val="dk2">
                <a:shade val="80000"/>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3" name="Freeform: Shape 12">
              <a:extLst>
                <a:ext uri="{FF2B5EF4-FFF2-40B4-BE49-F238E27FC236}">
                  <a16:creationId xmlns:a16="http://schemas.microsoft.com/office/drawing/2014/main" id="{3255A417-52F2-A672-2108-14629C1482C9}"/>
                </a:ext>
              </a:extLst>
            </p:cNvPr>
            <p:cNvSpPr/>
            <p:nvPr/>
          </p:nvSpPr>
          <p:spPr>
            <a:xfrm>
              <a:off x="755780" y="5434875"/>
              <a:ext cx="5635690" cy="719947"/>
            </a:xfrm>
            <a:custGeom>
              <a:avLst/>
              <a:gdLst>
                <a:gd name="connsiteX0" fmla="*/ 0 w 4456078"/>
                <a:gd name="connsiteY0" fmla="*/ 0 h 1144472"/>
                <a:gd name="connsiteX1" fmla="*/ 4456078 w 4456078"/>
                <a:gd name="connsiteY1" fmla="*/ 0 h 1144472"/>
                <a:gd name="connsiteX2" fmla="*/ 4456078 w 4456078"/>
                <a:gd name="connsiteY2" fmla="*/ 1144472 h 1144472"/>
                <a:gd name="connsiteX3" fmla="*/ 0 w 4456078"/>
                <a:gd name="connsiteY3" fmla="*/ 1144472 h 1144472"/>
                <a:gd name="connsiteX4" fmla="*/ 0 w 4456078"/>
                <a:gd name="connsiteY4" fmla="*/ 0 h 114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078" h="1144472">
                  <a:moveTo>
                    <a:pt x="0" y="0"/>
                  </a:moveTo>
                  <a:lnTo>
                    <a:pt x="4456078" y="0"/>
                  </a:lnTo>
                  <a:lnTo>
                    <a:pt x="4456078" y="1144472"/>
                  </a:lnTo>
                  <a:lnTo>
                    <a:pt x="0" y="1144472"/>
                  </a:lnTo>
                  <a:lnTo>
                    <a:pt x="0" y="0"/>
                  </a:lnTo>
                  <a:close/>
                </a:path>
              </a:pathLst>
            </a:custGeom>
            <a:noFill/>
            <a:ln>
              <a:noFill/>
            </a:ln>
            <a:sp3d/>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l" defTabSz="933450">
                <a:lnSpc>
                  <a:spcPct val="90000"/>
                </a:lnSpc>
                <a:spcBef>
                  <a:spcPct val="0"/>
                </a:spcBef>
                <a:spcAft>
                  <a:spcPct val="35000"/>
                </a:spcAft>
                <a:buNone/>
              </a:pPr>
              <a:r>
                <a:rPr lang="en-US" sz="1600" kern="1200" dirty="0">
                  <a:solidFill>
                    <a:srgbClr val="610215"/>
                  </a:solidFill>
                  <a:latin typeface="Times New Roman" panose="02020603050405020304" pitchFamily="18" charset="0"/>
                  <a:cs typeface="Times New Roman" panose="02020603050405020304" pitchFamily="18" charset="0"/>
                </a:rPr>
                <a:t>Visits are recorded when a student comes into the center (physically or virtually). Visits are also used to identify/mark if a student attended a appointment that was scheduled. </a:t>
              </a:r>
            </a:p>
          </p:txBody>
        </p:sp>
      </p:grpSp>
      <p:sp>
        <p:nvSpPr>
          <p:cNvPr id="4" name="TextBox 3">
            <a:extLst>
              <a:ext uri="{FF2B5EF4-FFF2-40B4-BE49-F238E27FC236}">
                <a16:creationId xmlns:a16="http://schemas.microsoft.com/office/drawing/2014/main" id="{CCE4293F-5C31-4496-0F5E-E5A7702934F0}"/>
              </a:ext>
            </a:extLst>
          </p:cNvPr>
          <p:cNvSpPr txBox="1"/>
          <p:nvPr/>
        </p:nvSpPr>
        <p:spPr>
          <a:xfrm>
            <a:off x="2479208" y="907497"/>
            <a:ext cx="4572000" cy="535531"/>
          </a:xfrm>
          <a:prstGeom prst="rect">
            <a:avLst/>
          </a:prstGeom>
          <a:noFill/>
        </p:spPr>
        <p:txBody>
          <a:bodyPr wrap="square">
            <a:spAutoFit/>
          </a:bodyPr>
          <a:lstStyle/>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610215"/>
                </a:solidFill>
                <a:effectLst/>
                <a:uLnTx/>
                <a:uFillTx/>
                <a:latin typeface="Times New Roman" panose="02020603050405020304" pitchFamily="18" charset="0"/>
                <a:ea typeface="+mn-ea"/>
                <a:cs typeface="Times New Roman" panose="02020603050405020304" pitchFamily="18" charset="0"/>
              </a:rPr>
              <a:t>A Visit represents that the student was present at your center at X time, for Y subject, Z reason, etc. </a:t>
            </a:r>
          </a:p>
        </p:txBody>
      </p:sp>
      <p:sp>
        <p:nvSpPr>
          <p:cNvPr id="6" name="TextBox 5">
            <a:extLst>
              <a:ext uri="{FF2B5EF4-FFF2-40B4-BE49-F238E27FC236}">
                <a16:creationId xmlns:a16="http://schemas.microsoft.com/office/drawing/2014/main" id="{EC920564-001F-3A07-A384-86BACC489439}"/>
              </a:ext>
            </a:extLst>
          </p:cNvPr>
          <p:cNvSpPr txBox="1"/>
          <p:nvPr/>
        </p:nvSpPr>
        <p:spPr>
          <a:xfrm>
            <a:off x="3438200" y="301467"/>
            <a:ext cx="3151025"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Visits/Attendance</a:t>
            </a:r>
            <a:endParaRPr lang="en-US" sz="2800" b="1" dirty="0"/>
          </a:p>
        </p:txBody>
      </p:sp>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920564-001F-3A07-A384-86BACC489439}"/>
              </a:ext>
            </a:extLst>
          </p:cNvPr>
          <p:cNvSpPr txBox="1"/>
          <p:nvPr/>
        </p:nvSpPr>
        <p:spPr>
          <a:xfrm>
            <a:off x="2743200" y="742432"/>
            <a:ext cx="3856298"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Quick and Batch Visits</a:t>
            </a:r>
            <a:endParaRPr lang="en-US" sz="2800" b="1" dirty="0"/>
          </a:p>
        </p:txBody>
      </p:sp>
      <p:sp>
        <p:nvSpPr>
          <p:cNvPr id="3" name="Content Placeholder 2">
            <a:extLst>
              <a:ext uri="{FF2B5EF4-FFF2-40B4-BE49-F238E27FC236}">
                <a16:creationId xmlns:a16="http://schemas.microsoft.com/office/drawing/2014/main" id="{AFB03C60-B8FF-6F52-DFDB-09C152432B25}"/>
              </a:ext>
            </a:extLst>
          </p:cNvPr>
          <p:cNvSpPr>
            <a:spLocks noGrp="1"/>
          </p:cNvSpPr>
          <p:nvPr>
            <p:ph sz="half" idx="1"/>
          </p:nvPr>
        </p:nvSpPr>
        <p:spPr>
          <a:xfrm>
            <a:off x="465522" y="1969572"/>
            <a:ext cx="3543300" cy="1894116"/>
          </a:xfrm>
        </p:spPr>
        <p:txBody>
          <a:bodyPr>
            <a:normAutofit lnSpcReduction="10000"/>
          </a:bodyPr>
          <a:lstStyle/>
          <a:p>
            <a:pPr>
              <a:buFont typeface="Wingdings" panose="05000000000000000000" pitchFamily="2" charset="2"/>
              <a:buChar char="ü"/>
            </a:pPr>
            <a:r>
              <a:rPr lang="en-US" sz="1800" dirty="0">
                <a:solidFill>
                  <a:srgbClr val="8D182B"/>
                </a:solidFill>
                <a:latin typeface="Times New Roman" panose="02020603050405020304" pitchFamily="18" charset="0"/>
                <a:cs typeface="Times New Roman" panose="02020603050405020304" pitchFamily="18" charset="0"/>
              </a:rPr>
              <a:t>Quick Visits are used to record a visit session for one individual student.</a:t>
            </a:r>
          </a:p>
          <a:p>
            <a:pPr>
              <a:buFont typeface="Wingdings" panose="05000000000000000000" pitchFamily="2" charset="2"/>
              <a:buChar char="ü"/>
            </a:pPr>
            <a:r>
              <a:rPr lang="en-US" sz="1800" dirty="0">
                <a:solidFill>
                  <a:srgbClr val="8D182B"/>
                </a:solidFill>
                <a:latin typeface="Times New Roman" panose="02020603050405020304" pitchFamily="18" charset="0"/>
                <a:cs typeface="Times New Roman" panose="02020603050405020304" pitchFamily="18" charset="0"/>
              </a:rPr>
              <a:t>This will capture the center, time in and time out, subject, reason and staff member for that session.</a:t>
            </a:r>
          </a:p>
        </p:txBody>
      </p:sp>
      <p:sp>
        <p:nvSpPr>
          <p:cNvPr id="5" name="Content Placeholder 4">
            <a:extLst>
              <a:ext uri="{FF2B5EF4-FFF2-40B4-BE49-F238E27FC236}">
                <a16:creationId xmlns:a16="http://schemas.microsoft.com/office/drawing/2014/main" id="{3E829D6A-4C79-6073-A62E-FD099B4108F0}"/>
              </a:ext>
            </a:extLst>
          </p:cNvPr>
          <p:cNvSpPr>
            <a:spLocks noGrp="1"/>
          </p:cNvSpPr>
          <p:nvPr>
            <p:ph sz="half" idx="2"/>
          </p:nvPr>
        </p:nvSpPr>
        <p:spPr>
          <a:xfrm>
            <a:off x="4827848" y="1969572"/>
            <a:ext cx="3543300" cy="3643017"/>
          </a:xfrm>
        </p:spPr>
        <p:txBody>
          <a:bodyPr>
            <a:normAutofit lnSpcReduction="10000"/>
          </a:bodyPr>
          <a:lstStyle/>
          <a:p>
            <a:pPr>
              <a:buFont typeface="Wingdings" panose="05000000000000000000" pitchFamily="2" charset="2"/>
              <a:buChar char="ü"/>
            </a:pPr>
            <a:r>
              <a:rPr lang="en-US" sz="1800" dirty="0">
                <a:solidFill>
                  <a:srgbClr val="8D182B"/>
                </a:solidFill>
                <a:latin typeface="Times New Roman" panose="02020603050405020304" pitchFamily="18" charset="0"/>
                <a:cs typeface="Times New Roman" panose="02020603050405020304" pitchFamily="18" charset="0"/>
              </a:rPr>
              <a:t>Batch Visits are visit sessions that are recorded for a group of individual at one time.</a:t>
            </a:r>
          </a:p>
          <a:p>
            <a:pPr>
              <a:buFont typeface="Wingdings" panose="05000000000000000000" pitchFamily="2" charset="2"/>
              <a:buChar char="ü"/>
            </a:pPr>
            <a:endParaRPr lang="en-US" sz="1800" dirty="0">
              <a:solidFill>
                <a:srgbClr val="8D182B"/>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1800" dirty="0">
                <a:solidFill>
                  <a:srgbClr val="8D182B"/>
                </a:solidFill>
                <a:latin typeface="Times New Roman" panose="02020603050405020304" pitchFamily="18" charset="0"/>
                <a:cs typeface="Times New Roman" panose="02020603050405020304" pitchFamily="18" charset="0"/>
              </a:rPr>
              <a:t>This is used for workshop settings or if attendance is needed to be taken outside of a classroom setting. It will capture everything a quick visit can do, as well as notes for that session, and create a separate visit record for those 15 students at once.</a:t>
            </a:r>
            <a:endParaRPr lang="en-US" sz="1800" dirty="0"/>
          </a:p>
        </p:txBody>
      </p:sp>
    </p:spTree>
    <p:extLst>
      <p:ext uri="{BB962C8B-B14F-4D97-AF65-F5344CB8AC3E}">
        <p14:creationId xmlns:p14="http://schemas.microsoft.com/office/powerpoint/2010/main" val="3097168277"/>
      </p:ext>
    </p:extLst>
  </p:cSld>
  <p:clrMapOvr>
    <a:masterClrMapping/>
  </p:clrMapOvr>
  <p:transition spd="slow">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A55699B-86EE-C73D-00AC-4126A5EED3D8}"/>
              </a:ext>
            </a:extLst>
          </p:cNvPr>
          <p:cNvSpPr txBox="1"/>
          <p:nvPr/>
        </p:nvSpPr>
        <p:spPr>
          <a:xfrm>
            <a:off x="2139547" y="1972766"/>
            <a:ext cx="4572000" cy="3461269"/>
          </a:xfrm>
          <a:prstGeom prst="rect">
            <a:avLst/>
          </a:prstGeom>
          <a:noFill/>
        </p:spPr>
        <p:txBody>
          <a:bodyPr wrap="square">
            <a:spAutoFit/>
          </a:bodyPr>
          <a:lstStyle/>
          <a:p>
            <a:pPr marL="285750" indent="-285750">
              <a:buFont typeface="Arial" panose="020B0604020202020204" pitchFamily="34" charset="0"/>
              <a:buChar char="•"/>
            </a:pPr>
            <a:r>
              <a:rPr kumimoji="0" lang="en-US" sz="1800" b="0" i="0" u="none" strike="noStrike" kern="1200" cap="none" spc="0" normalizeH="0" baseline="0" noProof="0" dirty="0">
                <a:ln>
                  <a:noFill/>
                </a:ln>
                <a:solidFill>
                  <a:srgbClr val="8D182B"/>
                </a:solidFill>
                <a:effectLst/>
                <a:uLnTx/>
                <a:uFillTx/>
                <a:latin typeface="Times New Roman" panose="02020603050405020304" pitchFamily="18" charset="0"/>
                <a:ea typeface="+mn-ea"/>
                <a:cs typeface="Times New Roman" panose="02020603050405020304" pitchFamily="18" charset="0"/>
              </a:rPr>
              <a:t>Availabilities are </a:t>
            </a:r>
            <a:r>
              <a:rPr lang="en-US" sz="1800" dirty="0">
                <a:solidFill>
                  <a:srgbClr val="8D182B"/>
                </a:solidFill>
                <a:latin typeface="Times New Roman" panose="02020603050405020304" pitchFamily="18" charset="0"/>
                <a:cs typeface="Times New Roman" panose="02020603050405020304" pitchFamily="18" charset="0"/>
              </a:rPr>
              <a:t>Pre Determined Time slot for each staff member letting the students know when they are available to meet.</a:t>
            </a:r>
          </a:p>
          <a:p>
            <a:pPr marL="285750" indent="-285750">
              <a:buFont typeface="Arial" panose="020B0604020202020204" pitchFamily="34" charset="0"/>
              <a:buChar char="•"/>
            </a:pPr>
            <a:endParaRPr lang="en-US" sz="1800" dirty="0">
              <a:solidFill>
                <a:srgbClr val="8D182B"/>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800" dirty="0">
              <a:solidFill>
                <a:srgbClr val="8D182B"/>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solidFill>
                  <a:srgbClr val="8D182B"/>
                </a:solidFill>
                <a:latin typeface="Times New Roman" panose="02020603050405020304" pitchFamily="18" charset="0"/>
                <a:cs typeface="Times New Roman" panose="02020603050405020304" pitchFamily="18" charset="0"/>
              </a:rPr>
              <a:t>Availability Types: One on One, Group, and Drop in availabilities. </a:t>
            </a:r>
          </a:p>
          <a:p>
            <a:pPr marL="285750" indent="-285750">
              <a:buFont typeface="Arial" panose="020B0604020202020204" pitchFamily="34" charset="0"/>
              <a:buChar char="•"/>
            </a:pPr>
            <a:endParaRPr lang="en-US" sz="1800" dirty="0">
              <a:solidFill>
                <a:srgbClr val="8D182B"/>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800" dirty="0">
              <a:solidFill>
                <a:srgbClr val="8D182B"/>
              </a:solidFill>
              <a:latin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solidFill>
                  <a:srgbClr val="8D182B"/>
                </a:solidFill>
                <a:effectLst/>
                <a:latin typeface="Times New Roman" panose="02020603050405020304" pitchFamily="18" charset="0"/>
                <a:ea typeface="Calibri" panose="020F0502020204030204" pitchFamily="34" charset="0"/>
                <a:cs typeface="Times New Roman" panose="02020603050405020304" pitchFamily="18" charset="0"/>
              </a:rPr>
              <a:t>Availabilities may be seen by Staff, User Accounts and Students based off permissions.</a:t>
            </a:r>
          </a:p>
        </p:txBody>
      </p:sp>
      <p:sp>
        <p:nvSpPr>
          <p:cNvPr id="2" name="TextBox 1">
            <a:extLst>
              <a:ext uri="{FF2B5EF4-FFF2-40B4-BE49-F238E27FC236}">
                <a16:creationId xmlns:a16="http://schemas.microsoft.com/office/drawing/2014/main" id="{54B2012C-6B99-BCD9-0113-B550B571F8E6}"/>
              </a:ext>
            </a:extLst>
          </p:cNvPr>
          <p:cNvSpPr txBox="1"/>
          <p:nvPr/>
        </p:nvSpPr>
        <p:spPr>
          <a:xfrm>
            <a:off x="3261049" y="661081"/>
            <a:ext cx="2621902" cy="584775"/>
          </a:xfrm>
          <a:prstGeom prst="rect">
            <a:avLst/>
          </a:prstGeom>
          <a:noFill/>
        </p:spPr>
        <p:txBody>
          <a:bodyPr wrap="square">
            <a:spAutoFit/>
          </a:bodyPr>
          <a:lstStyle/>
          <a:p>
            <a:r>
              <a:rPr lang="en-US" sz="3200" b="1" dirty="0">
                <a:solidFill>
                  <a:srgbClr val="610215"/>
                </a:solidFill>
                <a:latin typeface="Times New Roman" panose="02020603050405020304" pitchFamily="18" charset="0"/>
                <a:cs typeface="Times New Roman" panose="02020603050405020304" pitchFamily="18" charset="0"/>
              </a:rPr>
              <a:t>Availabilities</a:t>
            </a:r>
            <a:endParaRPr lang="en-US" sz="3200" b="1" dirty="0"/>
          </a:p>
        </p:txBody>
      </p:sp>
    </p:spTree>
    <p:extLst>
      <p:ext uri="{BB962C8B-B14F-4D97-AF65-F5344CB8AC3E}">
        <p14:creationId xmlns:p14="http://schemas.microsoft.com/office/powerpoint/2010/main" val="427888143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7951</TotalTime>
  <Words>1211</Words>
  <Application>Microsoft Office PowerPoint</Application>
  <PresentationFormat>On-screen Show (4:3)</PresentationFormat>
  <Paragraphs>103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Times New Roman</vt:lpstr>
      <vt:lpstr>Wingdings</vt:lpstr>
      <vt:lpstr>Red Line Business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Sasha Contreras</cp:lastModifiedBy>
  <cp:revision>55</cp:revision>
  <dcterms:created xsi:type="dcterms:W3CDTF">2021-11-08T16:00:51Z</dcterms:created>
  <dcterms:modified xsi:type="dcterms:W3CDTF">2023-03-24T19:31:09Z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