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267" r:id="rId3"/>
    <p:sldId id="268" r:id="rId4"/>
    <p:sldId id="273" r:id="rId5"/>
    <p:sldId id="281" r:id="rId6"/>
    <p:sldId id="272" r:id="rId7"/>
    <p:sldId id="282" r:id="rId8"/>
    <p:sldId id="274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215"/>
    <a:srgbClr val="FF0000"/>
    <a:srgbClr val="FFA500"/>
    <a:srgbClr val="008000"/>
    <a:srgbClr val="8D1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14" autoAdjust="0"/>
  </p:normalViewPr>
  <p:slideViewPr>
    <p:cSldViewPr snapToGrid="0">
      <p:cViewPr varScale="1">
        <p:scale>
          <a:sx n="86" d="100"/>
          <a:sy n="86" d="100"/>
        </p:scale>
        <p:origin x="1330" y="53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9F2AAA-5D8A-4D3D-8B4D-A045EAC7F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1D57EED-57A5-4DBC-89D0-A420DCAFD5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2023 Annual Redrock Conference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CFB8938-2241-4569-8291-631FFA9E87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0F0E072-D666-4E14-808F-835AC581E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7E7DC5E-A4FC-4413-BF35-9C5DFEC8F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2023 Annual Redrock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E64982-22F2-46B9-8578-EBA7D1F32F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18ECF22-156D-15A7-6A3D-A2C8FDE90477}"/>
              </a:ext>
            </a:extLst>
          </p:cNvPr>
          <p:cNvSpPr txBox="1"/>
          <p:nvPr/>
        </p:nvSpPr>
        <p:spPr>
          <a:xfrm>
            <a:off x="3080348" y="969168"/>
            <a:ext cx="2983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Trac(k) Resources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7945D4-CD1B-C6A1-E511-126175249D1F}"/>
              </a:ext>
            </a:extLst>
          </p:cNvPr>
          <p:cNvSpPr txBox="1"/>
          <p:nvPr/>
        </p:nvSpPr>
        <p:spPr>
          <a:xfrm>
            <a:off x="2651706" y="1492388"/>
            <a:ext cx="3875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Lending Library At Your Fingertips.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EE6584-F82A-463D-4C2D-9A3A114D5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21" y="2186042"/>
            <a:ext cx="1518036" cy="1707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CA59F-455C-1C55-33DE-8F89F4D29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06" y="3503619"/>
            <a:ext cx="1256927" cy="11922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61E1E2-AE03-B13B-2184-B21807D75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999" y="3503619"/>
            <a:ext cx="1871634" cy="10668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A9F4D7-E8C0-1CFB-2EE7-063D103D7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82" y="2186042"/>
            <a:ext cx="1518036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839862F-7700-4BA9-3600-F57B0CDB0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36" y="913675"/>
            <a:ext cx="22615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rgbClr val="6102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&gt; Log Resource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6102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45E088-4722-DCD8-BF82-749D8B8B4C05}"/>
              </a:ext>
            </a:extLst>
          </p:cNvPr>
          <p:cNvSpPr/>
          <p:nvPr/>
        </p:nvSpPr>
        <p:spPr>
          <a:xfrm>
            <a:off x="3432136" y="390455"/>
            <a:ext cx="2279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Resource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43B46-7EBB-A03A-72F9-B5282CC941B9}"/>
              </a:ext>
            </a:extLst>
          </p:cNvPr>
          <p:cNvSpPr txBox="1"/>
          <p:nvPr/>
        </p:nvSpPr>
        <p:spPr>
          <a:xfrm>
            <a:off x="3432136" y="2123315"/>
            <a:ext cx="4433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an item by keywords to get a filtered list of resource options that are available to check out.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EB504C-B9BE-004B-2CFA-4E3EE2651B7D}"/>
              </a:ext>
            </a:extLst>
          </p:cNvPr>
          <p:cNvSpPr txBox="1"/>
          <p:nvPr/>
        </p:nvSpPr>
        <p:spPr>
          <a:xfrm>
            <a:off x="765110" y="4656450"/>
            <a:ext cx="312419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item has collateral</a:t>
            </a:r>
            <a:r>
              <a:rPr lang="en-US" sz="14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may need to leave their Student ID Card to check out an item, which they will get back upon returning the item</a:t>
            </a:r>
            <a:r>
              <a:rPr lang="en-US" sz="1400" dirty="0"/>
              <a:t>.</a:t>
            </a:r>
            <a:endParaRPr lang="en-US" sz="1400" dirty="0">
              <a:solidFill>
                <a:srgbClr val="610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02D665-CBB3-ADF2-AF1A-D84A60D0D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" b="915"/>
          <a:stretch/>
        </p:blipFill>
        <p:spPr>
          <a:xfrm>
            <a:off x="1039119" y="1613106"/>
            <a:ext cx="2085079" cy="2879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63F5EA-DF1E-AD4C-8920-006F32081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56" y="4145894"/>
            <a:ext cx="2371725" cy="15134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BAC3CD-BCDE-432B-00F9-43C4AB65B5A5}"/>
              </a:ext>
            </a:extLst>
          </p:cNvPr>
          <p:cNvSpPr txBox="1"/>
          <p:nvPr/>
        </p:nvSpPr>
        <p:spPr>
          <a:xfrm>
            <a:off x="5543793" y="5659391"/>
            <a:ext cx="2949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Items can now to checked out to staff members!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B5B22E-DD45-AE0A-787C-F75A735ABF63}"/>
              </a:ext>
            </a:extLst>
          </p:cNvPr>
          <p:cNvSpPr txBox="1"/>
          <p:nvPr/>
        </p:nvSpPr>
        <p:spPr>
          <a:xfrm>
            <a:off x="3404432" y="3108228"/>
            <a:ext cx="4614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102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Using a student ID, identify the student that is getting the item checked out to them (or reserve item). </a:t>
            </a:r>
            <a:endParaRPr lang="en-US" sz="1400" dirty="0">
              <a:solidFill>
                <a:srgbClr val="610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10BBEA-EA27-70DD-7002-87964F738101}"/>
              </a:ext>
            </a:extLst>
          </p:cNvPr>
          <p:cNvSpPr/>
          <p:nvPr/>
        </p:nvSpPr>
        <p:spPr>
          <a:xfrm>
            <a:off x="3279137" y="361880"/>
            <a:ext cx="2898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Reports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1E4CF0-6CC7-4510-C283-AE99F34E0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209" y="885100"/>
            <a:ext cx="22615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rgbClr val="6102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&gt; Log Resource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6102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4B7D2-2587-1EF3-E277-297DE7FB8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1254432"/>
            <a:ext cx="3718056" cy="249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92583-4070-317D-2FA1-4A6FD2951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95" y="1283007"/>
            <a:ext cx="5351805" cy="249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DC72F7-7167-FCED-F400-C7AC35AB8011}"/>
              </a:ext>
            </a:extLst>
          </p:cNvPr>
          <p:cNvSpPr txBox="1"/>
          <p:nvPr/>
        </p:nvSpPr>
        <p:spPr>
          <a:xfrm>
            <a:off x="7312" y="3808876"/>
            <a:ext cx="61703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report shows the students who have checked out a particular resource, the checkout date and time, as well as total hours. This can either be run on overall Utilization, or specifically on Past Due resources.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C793AD-8D06-528D-8BE8-1EE165CF3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5035850"/>
            <a:ext cx="5740963" cy="1135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98112-B60C-3AAD-6FF7-05AB6C40363F}"/>
              </a:ext>
            </a:extLst>
          </p:cNvPr>
          <p:cNvSpPr txBox="1"/>
          <p:nvPr/>
        </p:nvSpPr>
        <p:spPr>
          <a:xfrm>
            <a:off x="6063586" y="5159494"/>
            <a:ext cx="2710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 has the option for CSV export (Raw data) or with </a:t>
            </a:r>
            <a:r>
              <a:rPr lang="en-US" sz="1600" i="1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grouping totals.</a:t>
            </a:r>
            <a:endParaRPr lang="en-US" sz="1600" i="1" dirty="0">
              <a:solidFill>
                <a:srgbClr val="610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25F3B1-20B9-DEC6-BECB-86861B0C8F96}"/>
              </a:ext>
            </a:extLst>
          </p:cNvPr>
          <p:cNvSpPr/>
          <p:nvPr/>
        </p:nvSpPr>
        <p:spPr>
          <a:xfrm>
            <a:off x="2806997" y="704705"/>
            <a:ext cx="3530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Resources? </a:t>
            </a:r>
            <a:endParaRPr lang="en-US" sz="2800" b="1" dirty="0">
              <a:solidFill>
                <a:srgbClr val="61021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E6FB1D-B0EF-9B60-DE0C-625949B4FE99}"/>
              </a:ext>
            </a:extLst>
          </p:cNvPr>
          <p:cNvSpPr/>
          <p:nvPr/>
        </p:nvSpPr>
        <p:spPr>
          <a:xfrm>
            <a:off x="2285999" y="174527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are items that may be checked in and out of your center(s).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610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could be materials such as textbooks, calculators, laptops, or anything else of value that you may lend out to students.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610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history and activity is recorded and can be reported on.</a:t>
            </a:r>
          </a:p>
          <a:p>
            <a:endParaRPr lang="en-US" dirty="0">
              <a:solidFill>
                <a:srgbClr val="610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56455-708F-F0DA-8320-B40C863CB08F}"/>
              </a:ext>
            </a:extLst>
          </p:cNvPr>
          <p:cNvSpPr/>
          <p:nvPr/>
        </p:nvSpPr>
        <p:spPr>
          <a:xfrm>
            <a:off x="3489227" y="655213"/>
            <a:ext cx="1657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BE50D5-8ED9-51B5-6651-2270CDBD4823}"/>
              </a:ext>
            </a:extLst>
          </p:cNvPr>
          <p:cNvSpPr/>
          <p:nvPr/>
        </p:nvSpPr>
        <p:spPr>
          <a:xfrm>
            <a:off x="1998677" y="1635773"/>
            <a:ext cx="5146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Resources and “Type” Preferences.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610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Resource Email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610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Searching Resources.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610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 Resources In and Out.</a:t>
            </a:r>
          </a:p>
          <a:p>
            <a:endParaRPr lang="en-US" sz="2000" dirty="0">
              <a:solidFill>
                <a:srgbClr val="610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on Resources. </a:t>
            </a:r>
          </a:p>
        </p:txBody>
      </p:sp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55CB19-6126-922C-BF04-4635EDD80127}"/>
              </a:ext>
            </a:extLst>
          </p:cNvPr>
          <p:cNvSpPr/>
          <p:nvPr/>
        </p:nvSpPr>
        <p:spPr>
          <a:xfrm>
            <a:off x="3422519" y="332018"/>
            <a:ext cx="265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Types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5A877-C69C-AB64-E9F8-23C42D2D6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70" y="1181100"/>
            <a:ext cx="8089380" cy="2387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4479E-1A6E-F4B5-FCA5-6CF2BC36A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6"/>
          <a:stretch/>
        </p:blipFill>
        <p:spPr>
          <a:xfrm>
            <a:off x="1491846" y="3764150"/>
            <a:ext cx="6516688" cy="18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55CB19-6126-922C-BF04-4635EDD80127}"/>
              </a:ext>
            </a:extLst>
          </p:cNvPr>
          <p:cNvSpPr/>
          <p:nvPr/>
        </p:nvSpPr>
        <p:spPr>
          <a:xfrm>
            <a:off x="3422519" y="332018"/>
            <a:ext cx="2298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Key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7FF5E10-80AA-8001-8A04-74220BFE0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27" y="1612676"/>
            <a:ext cx="568200" cy="4352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6ABD527-CD58-7877-2869-27AE08AED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30" y="2324685"/>
            <a:ext cx="433594" cy="4831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CBBA1D7-FD06-0E89-A00D-E5289EBFE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66" y="3167661"/>
            <a:ext cx="423127" cy="43521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7A13E14-8E1A-3466-DBC6-807A5D758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27" y="3927600"/>
            <a:ext cx="543672" cy="50483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72E1CB2-A0E1-C7C2-0607-66AEA387DE44}"/>
              </a:ext>
            </a:extLst>
          </p:cNvPr>
          <p:cNvSpPr txBox="1"/>
          <p:nvPr/>
        </p:nvSpPr>
        <p:spPr>
          <a:xfrm>
            <a:off x="909527" y="1587844"/>
            <a:ext cx="123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Inactive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619EDB-A994-D3C3-7074-9D9F483035D7}"/>
              </a:ext>
            </a:extLst>
          </p:cNvPr>
          <p:cNvSpPr txBox="1"/>
          <p:nvPr/>
        </p:nvSpPr>
        <p:spPr>
          <a:xfrm>
            <a:off x="909526" y="2293518"/>
            <a:ext cx="123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0B971E-8146-B79A-5EA3-E6BE66359A4B}"/>
              </a:ext>
            </a:extLst>
          </p:cNvPr>
          <p:cNvSpPr txBox="1"/>
          <p:nvPr/>
        </p:nvSpPr>
        <p:spPr>
          <a:xfrm>
            <a:off x="829875" y="3980985"/>
            <a:ext cx="171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Checked Out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156279-F374-647A-AF61-FD728A09CECC}"/>
              </a:ext>
            </a:extLst>
          </p:cNvPr>
          <p:cNvSpPr txBox="1"/>
          <p:nvPr/>
        </p:nvSpPr>
        <p:spPr>
          <a:xfrm>
            <a:off x="842224" y="3135209"/>
            <a:ext cx="123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A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D6081F7-FF56-0AD6-20E1-EAB9DECE6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521" y="1325460"/>
            <a:ext cx="5788039" cy="31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C1000F9-7E27-F428-D477-ED27D6C6D49F}"/>
              </a:ext>
            </a:extLst>
          </p:cNvPr>
          <p:cNvSpPr txBox="1"/>
          <p:nvPr/>
        </p:nvSpPr>
        <p:spPr>
          <a:xfrm>
            <a:off x="101506" y="743991"/>
            <a:ext cx="30398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BarCode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unique identifier for this item.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12FF6-4BB2-E932-1494-DE511ABEEE07}"/>
              </a:ext>
            </a:extLst>
          </p:cNvPr>
          <p:cNvSpPr txBox="1"/>
          <p:nvPr/>
        </p:nvSpPr>
        <p:spPr>
          <a:xfrm>
            <a:off x="101506" y="1020990"/>
            <a:ext cx="24182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name of this resource.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6C1CDF-C4CB-C860-5311-49BC8696D175}"/>
              </a:ext>
            </a:extLst>
          </p:cNvPr>
          <p:cNvSpPr txBox="1"/>
          <p:nvPr/>
        </p:nvSpPr>
        <p:spPr>
          <a:xfrm>
            <a:off x="101506" y="1297989"/>
            <a:ext cx="29869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linked Profile for this resource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CFEFD2-5583-1A05-693F-C9B93B97914C}"/>
              </a:ext>
            </a:extLst>
          </p:cNvPr>
          <p:cNvSpPr txBox="1"/>
          <p:nvPr/>
        </p:nvSpPr>
        <p:spPr>
          <a:xfrm>
            <a:off x="101506" y="1574988"/>
            <a:ext cx="3226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Checked Out To</a:t>
            </a:r>
            <a:r>
              <a:rPr lang="en-US" sz="12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which student currently has this item checked out (if applicable).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559605-B623-D5ED-2214-63E33E9C0291}"/>
              </a:ext>
            </a:extLst>
          </p:cNvPr>
          <p:cNvSpPr txBox="1"/>
          <p:nvPr/>
        </p:nvSpPr>
        <p:spPr>
          <a:xfrm>
            <a:off x="101506" y="2036653"/>
            <a:ext cx="2940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Collateral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represents an item to be collected when this resource is checked out.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3241AE-62F9-6F34-D3D1-60A21A40187E}"/>
              </a:ext>
            </a:extLst>
          </p:cNvPr>
          <p:cNvSpPr txBox="1"/>
          <p:nvPr/>
        </p:nvSpPr>
        <p:spPr>
          <a:xfrm>
            <a:off x="101506" y="2498318"/>
            <a:ext cx="364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Collateral Logic</a:t>
            </a:r>
            <a:r>
              <a:rPr lang="en-US" sz="12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collateral functionality if checked.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E3C94-9D60-2B8D-AA50-02872E9E54C8}"/>
              </a:ext>
            </a:extLst>
          </p:cNvPr>
          <p:cNvSpPr txBox="1"/>
          <p:nvPr/>
        </p:nvSpPr>
        <p:spPr>
          <a:xfrm>
            <a:off x="124710" y="2950458"/>
            <a:ext cx="2940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Reserved For</a:t>
            </a:r>
            <a:r>
              <a:rPr lang="en-US" sz="12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who currently has this resource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5A720-E15C-5A3A-E02A-D6BB77AFFD01}"/>
              </a:ext>
            </a:extLst>
          </p:cNvPr>
          <p:cNvSpPr txBox="1"/>
          <p:nvPr/>
        </p:nvSpPr>
        <p:spPr>
          <a:xfrm>
            <a:off x="101506" y="3412123"/>
            <a:ext cx="317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Available</a:t>
            </a:r>
            <a:r>
              <a:rPr lang="en-US" sz="12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that this resource doesn't need to be individually checked out or reserved (Example, towels for fitness center).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895B56-12B6-AB37-0A4F-E15B2F4CCF9B}"/>
              </a:ext>
            </a:extLst>
          </p:cNvPr>
          <p:cNvSpPr txBox="1"/>
          <p:nvPr/>
        </p:nvSpPr>
        <p:spPr>
          <a:xfrm>
            <a:off x="101505" y="4058454"/>
            <a:ext cx="3170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Reserved Date</a:t>
            </a:r>
            <a:r>
              <a:rPr lang="en-US" sz="12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Date Out</a:t>
            </a:r>
            <a:r>
              <a:rPr lang="en-US" sz="12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Date</a:t>
            </a:r>
            <a:r>
              <a:rPr lang="en-US" sz="12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 the exact times of reservations, checkouts, and when the resource is due to be returned.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1C4077-AE87-DE82-C698-CA953C0B555E}"/>
              </a:ext>
            </a:extLst>
          </p:cNvPr>
          <p:cNvSpPr txBox="1"/>
          <p:nvPr/>
        </p:nvSpPr>
        <p:spPr>
          <a:xfrm>
            <a:off x="129845" y="4843284"/>
            <a:ext cx="3198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Type</a:t>
            </a:r>
            <a:r>
              <a:rPr lang="en-US" sz="12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you to categorize this resource into a type for reporting purposes.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85C296-1422-799D-8A84-130046E6F417}"/>
              </a:ext>
            </a:extLst>
          </p:cNvPr>
          <p:cNvSpPr txBox="1"/>
          <p:nvPr/>
        </p:nvSpPr>
        <p:spPr>
          <a:xfrm>
            <a:off x="101505" y="5304949"/>
            <a:ext cx="2589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of Checkout</a:t>
            </a:r>
            <a:r>
              <a:rPr lang="en-US" sz="12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how long an item can be checked out.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A0EFA0-A609-C45F-0BCD-D6568BF15563}"/>
              </a:ext>
            </a:extLst>
          </p:cNvPr>
          <p:cNvSpPr txBox="1"/>
          <p:nvPr/>
        </p:nvSpPr>
        <p:spPr>
          <a:xfrm>
            <a:off x="101505" y="5766613"/>
            <a:ext cx="2609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Renewals Allowed</a:t>
            </a:r>
            <a:r>
              <a:rPr lang="en-US" sz="12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how many times a checkout can be renewed.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EA93DC-50E6-4A0F-5822-51BB7FD54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296" y="1037105"/>
            <a:ext cx="5592198" cy="4663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E7779C-8CBE-21CB-F045-3963704DE4D6}"/>
              </a:ext>
            </a:extLst>
          </p:cNvPr>
          <p:cNvSpPr/>
          <p:nvPr/>
        </p:nvSpPr>
        <p:spPr>
          <a:xfrm>
            <a:off x="4670294" y="151043"/>
            <a:ext cx="3300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a Resource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6CC2D9-7272-B780-1DEF-FE3D431D0D16}"/>
              </a:ext>
            </a:extLst>
          </p:cNvPr>
          <p:cNvSpPr txBox="1"/>
          <p:nvPr/>
        </p:nvSpPr>
        <p:spPr>
          <a:xfrm>
            <a:off x="2837429" y="5792806"/>
            <a:ext cx="3306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internal description of this particular resource.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B5B2DB-1540-287C-C91E-68876392AD98}"/>
              </a:ext>
            </a:extLst>
          </p:cNvPr>
          <p:cNvSpPr txBox="1"/>
          <p:nvPr/>
        </p:nvSpPr>
        <p:spPr>
          <a:xfrm>
            <a:off x="5793715" y="5782743"/>
            <a:ext cx="32814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related words for this resource to be searched by.</a:t>
            </a:r>
          </a:p>
        </p:txBody>
      </p:sp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F6CA1D-3540-43A6-81EA-73EE96B2A4BE}"/>
              </a:ext>
            </a:extLst>
          </p:cNvPr>
          <p:cNvSpPr/>
          <p:nvPr/>
        </p:nvSpPr>
        <p:spPr>
          <a:xfrm>
            <a:off x="3186474" y="474238"/>
            <a:ext cx="2598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Email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576AAC-3B7C-347D-2E6B-2B4EAFC6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481" y="997458"/>
            <a:ext cx="6707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rgbClr val="6102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&gt; Other Options &gt; Profile &gt; Email &gt; Resource Checkout Email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6102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7CBC47-5F59-B477-BC03-E2DAC8393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1" y="1520678"/>
            <a:ext cx="6238726" cy="2048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03D431-461E-1CDF-F7DF-AB9D4D550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774" y="4451172"/>
            <a:ext cx="6116105" cy="19244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F85D58-7D49-0E32-B774-9C09621BE9E5}"/>
              </a:ext>
            </a:extLst>
          </p:cNvPr>
          <p:cNvSpPr txBox="1"/>
          <p:nvPr/>
        </p:nvSpPr>
        <p:spPr>
          <a:xfrm>
            <a:off x="36121" y="3918472"/>
            <a:ext cx="28092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102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Personalize Overdue Email and Resource Confirmation Email using Twig Coding.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39C1-FAA1-EEAC-DFB3-2DC2CCBD12DE}"/>
              </a:ext>
            </a:extLst>
          </p:cNvPr>
          <p:cNvSpPr/>
          <p:nvPr/>
        </p:nvSpPr>
        <p:spPr>
          <a:xfrm>
            <a:off x="3186474" y="474238"/>
            <a:ext cx="3119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Permission Groups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F94DDF9-10C6-DE72-796A-05E65370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689" y="878129"/>
            <a:ext cx="60966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rgbClr val="6102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&gt; Other Options &gt; Groups &gt; [Your Group] &gt; Log In/Out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6102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C47DF-0115-D0EC-845D-B169FA9C9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" y="1651352"/>
            <a:ext cx="7403323" cy="2369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D6EF0C-891E-41B2-291A-09CCA9AF4FA2}"/>
              </a:ext>
            </a:extLst>
          </p:cNvPr>
          <p:cNvSpPr txBox="1"/>
          <p:nvPr/>
        </p:nvSpPr>
        <p:spPr>
          <a:xfrm>
            <a:off x="1372544" y="4532782"/>
            <a:ext cx="63989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user to log resources in and out</a:t>
            </a:r>
            <a:r>
              <a:rPr lang="en-US" sz="16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users in this group the ability to record resource usage.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10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user to view what resource the student has logged out</a:t>
            </a:r>
            <a:r>
              <a:rPr lang="en-US" sz="16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users in this group the ability to view a student's currently logged out item.</a:t>
            </a:r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39C1-FAA1-EEAC-DFB3-2DC2CCBD12DE}"/>
              </a:ext>
            </a:extLst>
          </p:cNvPr>
          <p:cNvSpPr/>
          <p:nvPr/>
        </p:nvSpPr>
        <p:spPr>
          <a:xfrm>
            <a:off x="3186474" y="474238"/>
            <a:ext cx="3119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Permission Groups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9CAFA3A-C1A0-4B55-82AF-1EE4CAA9D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681" y="997458"/>
            <a:ext cx="6534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rgbClr val="6102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&gt; Other Options &gt; Groups &gt; [Your Group] &gt; Admin/Modules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6102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C03BD-4EB6-485D-3B4A-B55E98A57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52" y="1600200"/>
            <a:ext cx="7276134" cy="2601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A40CAB-7DC4-52FE-D4C1-5E4C9A4D3C3F}"/>
              </a:ext>
            </a:extLst>
          </p:cNvPr>
          <p:cNvSpPr txBox="1"/>
          <p:nvPr/>
        </p:nvSpPr>
        <p:spPr>
          <a:xfrm>
            <a:off x="1587881" y="4537103"/>
            <a:ext cx="6106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user to manage resources</a:t>
            </a:r>
            <a:r>
              <a:rPr lang="en-US" sz="16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the ability to modify resource records.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102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Access</a:t>
            </a:r>
            <a:r>
              <a:rPr lang="en-US" sz="16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access to the </a:t>
            </a:r>
            <a:r>
              <a:rPr lang="en-US" sz="1600" i="1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&gt; Listings &gt; Resources</a:t>
            </a:r>
            <a:r>
              <a:rPr lang="en-US" sz="1600" dirty="0">
                <a:solidFill>
                  <a:srgbClr val="6102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 of resources.</a:t>
            </a:r>
          </a:p>
        </p:txBody>
      </p:sp>
    </p:spTree>
    <p:extLst>
      <p:ext uri="{BB962C8B-B14F-4D97-AF65-F5344CB8AC3E}">
        <p14:creationId xmlns:p14="http://schemas.microsoft.com/office/powerpoint/2010/main" val="250322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259</TotalTime>
  <Words>582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</vt:lpstr>
      <vt:lpstr>Times New Roman</vt:lpstr>
      <vt:lpstr>Wingdings</vt:lpstr>
      <vt:lpstr>Red Line Business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Sasha Contreras</cp:lastModifiedBy>
  <cp:revision>15</cp:revision>
  <dcterms:created xsi:type="dcterms:W3CDTF">2021-11-08T16:00:51Z</dcterms:created>
  <dcterms:modified xsi:type="dcterms:W3CDTF">2023-03-17T16:57:58Z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