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77" r:id="rId2"/>
    <p:sldId id="267" r:id="rId3"/>
    <p:sldId id="278" r:id="rId4"/>
    <p:sldId id="279" r:id="rId5"/>
    <p:sldId id="281" r:id="rId6"/>
    <p:sldId id="291" r:id="rId7"/>
    <p:sldId id="290" r:id="rId8"/>
    <p:sldId id="289" r:id="rId9"/>
    <p:sldId id="282" r:id="rId10"/>
    <p:sldId id="283" r:id="rId11"/>
    <p:sldId id="29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0215"/>
    <a:srgbClr val="8D18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14" autoAdjust="0"/>
  </p:normalViewPr>
  <p:slideViewPr>
    <p:cSldViewPr snapToGrid="0">
      <p:cViewPr varScale="1">
        <p:scale>
          <a:sx n="114" d="100"/>
          <a:sy n="114" d="100"/>
        </p:scale>
        <p:origin x="1506" y="96"/>
      </p:cViewPr>
      <p:guideLst>
        <p:guide pos="2880"/>
        <p:guide orient="horz" pos="2160"/>
      </p:guideLst>
    </p:cSldViewPr>
  </p:slideViewPr>
  <p:notesTextViewPr>
    <p:cViewPr>
      <p:scale>
        <a:sx n="1" d="1"/>
        <a:sy n="1" d="1"/>
      </p:scale>
      <p:origin x="0" y="0"/>
    </p:cViewPr>
  </p:notesTextViewPr>
  <p:notesViewPr>
    <p:cSldViewPr snapToGrid="0">
      <p:cViewPr varScale="1">
        <p:scale>
          <a:sx n="82" d="100"/>
          <a:sy n="82" d="100"/>
        </p:scale>
        <p:origin x="299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DD71D7-55AC-46BD-81B3-09AB2F9EFBD8}" type="datetimeFigureOut">
              <a:rPr lang="en-US" smtClean="0"/>
              <a:t>3/21/2022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40BD58-3BFF-4EAF-BB8B-AC67FE801E47}" type="slidenum">
              <a:rPr lang="en-US" smtClean="0"/>
              <a:t>‹#›</a:t>
            </a:fld>
            <a:endParaRPr lang="en-US"/>
          </a:p>
        </p:txBody>
      </p:sp>
    </p:spTree>
    <p:extLst>
      <p:ext uri="{BB962C8B-B14F-4D97-AF65-F5344CB8AC3E}">
        <p14:creationId xmlns:p14="http://schemas.microsoft.com/office/powerpoint/2010/main" val="40105943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89424F-BB59-4F4E-9822-4CA3E770FFD2}" type="datetimeFigureOut">
              <a:rPr lang="en-US" smtClean="0"/>
              <a:t>3/21/2022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322CDD-9D6C-4F63-9EC2-648226624108}" type="slidenum">
              <a:rPr lang="en-US" smtClean="0"/>
              <a:t>‹#›</a:t>
            </a:fld>
            <a:endParaRPr lang="en-US"/>
          </a:p>
        </p:txBody>
      </p:sp>
    </p:spTree>
    <p:extLst>
      <p:ext uri="{BB962C8B-B14F-4D97-AF65-F5344CB8AC3E}">
        <p14:creationId xmlns:p14="http://schemas.microsoft.com/office/powerpoint/2010/main" val="851026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4" descr="Background pattern&#10;&#10;Description automatically generated">
            <a:extLst>
              <a:ext uri="{FF2B5EF4-FFF2-40B4-BE49-F238E27FC236}">
                <a16:creationId xmlns:a16="http://schemas.microsoft.com/office/drawing/2014/main" id="{86FCB2E6-13B1-4DDB-82FB-07C0E23B0A6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6505" cy="6097670"/>
          </a:xfrm>
          <a:prstGeom prst="rect">
            <a:avLst/>
          </a:prstGeom>
        </p:spPr>
      </p:pic>
      <p:sp>
        <p:nvSpPr>
          <p:cNvPr id="2" name="Title 1"/>
          <p:cNvSpPr>
            <a:spLocks noGrp="1"/>
          </p:cNvSpPr>
          <p:nvPr>
            <p:ph type="ctrTitle"/>
          </p:nvPr>
        </p:nvSpPr>
        <p:spPr>
          <a:xfrm>
            <a:off x="800100" y="2606040"/>
            <a:ext cx="7543800" cy="2743200"/>
          </a:xfrm>
        </p:spPr>
        <p:txBody>
          <a:bodyPr anchor="b">
            <a:normAutofit/>
          </a:bodyPr>
          <a:lstStyle>
            <a:lvl1pPr algn="l">
              <a:lnSpc>
                <a:spcPct val="80000"/>
              </a:lnSpc>
              <a:defRPr sz="6800">
                <a:solidFill>
                  <a:schemeClr val="tx1"/>
                </a:solidFill>
                <a:effectLst>
                  <a:outerShdw blurRad="38100" dist="25400" dir="18900000" algn="bl" rotWithShape="0">
                    <a:schemeClr val="bg1">
                      <a:alpha val="8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800100" y="5360437"/>
            <a:ext cx="7543800" cy="365760"/>
          </a:xfrm>
        </p:spPr>
        <p:txBody>
          <a:bodyPr>
            <a:normAutofit/>
          </a:bodyPr>
          <a:lstStyle>
            <a:lvl1pPr marL="0" indent="0" algn="l">
              <a:spcBef>
                <a:spcPts val="0"/>
              </a:spcBef>
              <a:buNone/>
              <a:defRPr sz="2000" b="1" cap="all" baseline="0">
                <a:solidFill>
                  <a:schemeClr val="accent1">
                    <a:lumMod val="75000"/>
                  </a:schemeClr>
                </a:solidFill>
                <a:effectLst/>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11" name="Rectangle 10">
            <a:extLst>
              <a:ext uri="{FF2B5EF4-FFF2-40B4-BE49-F238E27FC236}">
                <a16:creationId xmlns:a16="http://schemas.microsoft.com/office/drawing/2014/main" id="{D11F0EBC-43C2-4BC4-B20D-8569343E633D}"/>
              </a:ext>
            </a:extLst>
          </p:cNvPr>
          <p:cNvSpPr/>
          <p:nvPr userDrawn="1"/>
        </p:nvSpPr>
        <p:spPr>
          <a:xfrm>
            <a:off x="-2504" y="6403451"/>
            <a:ext cx="9146505"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13" name="TextBox 12">
            <a:extLst>
              <a:ext uri="{FF2B5EF4-FFF2-40B4-BE49-F238E27FC236}">
                <a16:creationId xmlns:a16="http://schemas.microsoft.com/office/drawing/2014/main" id="{52623752-102A-438E-ADC6-A2BC88FDD0EF}"/>
              </a:ext>
            </a:extLst>
          </p:cNvPr>
          <p:cNvSpPr txBox="1"/>
          <p:nvPr userDrawn="1"/>
        </p:nvSpPr>
        <p:spPr>
          <a:xfrm>
            <a:off x="2284165" y="6448859"/>
            <a:ext cx="4573166" cy="369332"/>
          </a:xfrm>
          <a:prstGeom prst="rect">
            <a:avLst/>
          </a:prstGeom>
          <a:noFill/>
        </p:spPr>
        <p:txBody>
          <a:bodyPr wrap="square">
            <a:spAutoFit/>
          </a:bodyPr>
          <a:lstStyle/>
          <a:p>
            <a:pPr algn="ctr"/>
            <a:r>
              <a:rPr lang="en-US" sz="1800" dirty="0">
                <a:solidFill>
                  <a:schemeClr val="bg1"/>
                </a:solidFill>
              </a:rPr>
              <a:t>2022 Annual Redrock Conference</a:t>
            </a:r>
          </a:p>
        </p:txBody>
      </p:sp>
      <p:pic>
        <p:nvPicPr>
          <p:cNvPr id="8" name="Picture 7" descr="Text&#10;&#10;Description automatically generated">
            <a:extLst>
              <a:ext uri="{FF2B5EF4-FFF2-40B4-BE49-F238E27FC236}">
                <a16:creationId xmlns:a16="http://schemas.microsoft.com/office/drawing/2014/main" id="{609F2AAA-5D8A-4D3D-8B4D-A045EAC7F82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userDrawn="1"/>
        </p:nvSpPr>
        <p:spPr>
          <a:xfrm>
            <a:off x="5783778" y="0"/>
            <a:ext cx="34289" cy="6419462"/>
          </a:xfrm>
          <a:prstGeom prst="rect">
            <a:avLst/>
          </a:prstGeom>
          <a:solidFill>
            <a:srgbClr val="8D182B"/>
          </a:solidFill>
          <a:ln>
            <a:solidFill>
              <a:srgbClr val="8D182B"/>
            </a:solid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0" name="Picture 9" descr="Background pattern&#10;&#10;Description automatically generated with medium confidence">
            <a:extLst>
              <a:ext uri="{FF2B5EF4-FFF2-40B4-BE49-F238E27FC236}">
                <a16:creationId xmlns:a16="http://schemas.microsoft.com/office/drawing/2014/main" id="{A94C6F9D-FC5A-498A-B901-481556FEC8F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49833" r="521"/>
          <a:stretch/>
        </p:blipFill>
        <p:spPr>
          <a:xfrm rot="16200000">
            <a:off x="4055463" y="1769460"/>
            <a:ext cx="6858003" cy="3319075"/>
          </a:xfrm>
          <a:prstGeom prst="rect">
            <a:avLst/>
          </a:prstGeom>
        </p:spPr>
      </p:pic>
      <p:pic>
        <p:nvPicPr>
          <p:cNvPr id="12" name="Picture 11" descr="Background pattern&#10;&#10;Description automatically generated">
            <a:extLst>
              <a:ext uri="{FF2B5EF4-FFF2-40B4-BE49-F238E27FC236}">
                <a16:creationId xmlns:a16="http://schemas.microsoft.com/office/drawing/2014/main" id="{CB876029-D515-4B7E-8C33-E0E9003D9354}"/>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21869" t="30505" r="50013"/>
          <a:stretch/>
        </p:blipFill>
        <p:spPr>
          <a:xfrm>
            <a:off x="0" y="1325880"/>
            <a:ext cx="5143500" cy="4237555"/>
          </a:xfrm>
          <a:prstGeom prst="rect">
            <a:avLst/>
          </a:prstGeom>
        </p:spPr>
      </p:pic>
      <p:sp>
        <p:nvSpPr>
          <p:cNvPr id="2" name="Title 1"/>
          <p:cNvSpPr>
            <a:spLocks noGrp="1"/>
          </p:cNvSpPr>
          <p:nvPr>
            <p:ph type="title"/>
          </p:nvPr>
        </p:nvSpPr>
        <p:spPr>
          <a:xfrm>
            <a:off x="6172200" y="2514600"/>
            <a:ext cx="2606040" cy="1600200"/>
          </a:xfrm>
        </p:spPr>
        <p:txBody>
          <a:bodyPr anchor="b"/>
          <a:lstStyle>
            <a:lvl1pPr>
              <a:defRPr sz="3200">
                <a:solidFill>
                  <a:srgbClr val="610215"/>
                </a:solidFill>
              </a:defRPr>
            </a:lvl1pPr>
          </a:lstStyle>
          <a:p>
            <a:r>
              <a:rPr lang="en-US" dirty="0"/>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0" y="1357194"/>
            <a:ext cx="5143500" cy="4206240"/>
          </a:xfr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ormAutofit/>
          </a:bodyPr>
          <a:lstStyle>
            <a:lvl1pPr marL="0" indent="0" algn="ctr">
              <a:buNone/>
              <a:defRPr sz="24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a:t>Click icon to add picture</a:t>
            </a:r>
          </a:p>
        </p:txBody>
      </p:sp>
      <p:sp>
        <p:nvSpPr>
          <p:cNvPr id="4" name="Text Placeholder 3"/>
          <p:cNvSpPr>
            <a:spLocks noGrp="1"/>
          </p:cNvSpPr>
          <p:nvPr>
            <p:ph type="body" sz="half" idx="2"/>
          </p:nvPr>
        </p:nvSpPr>
        <p:spPr>
          <a:xfrm>
            <a:off x="6172200" y="4343400"/>
            <a:ext cx="2606040" cy="1188720"/>
          </a:xfrm>
        </p:spPr>
        <p:txBody>
          <a:bodyPr>
            <a:normAutofit/>
          </a:bodyPr>
          <a:lstStyle>
            <a:lvl1pPr marL="0" indent="0">
              <a:spcBef>
                <a:spcPts val="800"/>
              </a:spcBef>
              <a:buNone/>
              <a:defRPr sz="18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15" name="Rectangle 14">
            <a:extLst>
              <a:ext uri="{FF2B5EF4-FFF2-40B4-BE49-F238E27FC236}">
                <a16:creationId xmlns:a16="http://schemas.microsoft.com/office/drawing/2014/main" id="{06B0AB30-AE7D-47EB-89F9-4F54E6C4CDBB}"/>
              </a:ext>
            </a:extLst>
          </p:cNvPr>
          <p:cNvSpPr/>
          <p:nvPr userDrawn="1"/>
        </p:nvSpPr>
        <p:spPr>
          <a:xfrm>
            <a:off x="0" y="6399334"/>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16" name="TextBox 15">
            <a:extLst>
              <a:ext uri="{FF2B5EF4-FFF2-40B4-BE49-F238E27FC236}">
                <a16:creationId xmlns:a16="http://schemas.microsoft.com/office/drawing/2014/main" id="{7057EF9E-69B1-466E-BD71-B44ADB916D02}"/>
              </a:ext>
            </a:extLst>
          </p:cNvPr>
          <p:cNvSpPr txBox="1"/>
          <p:nvPr userDrawn="1"/>
        </p:nvSpPr>
        <p:spPr>
          <a:xfrm>
            <a:off x="2285418" y="6444742"/>
            <a:ext cx="4573166" cy="369332"/>
          </a:xfrm>
          <a:prstGeom prst="rect">
            <a:avLst/>
          </a:prstGeom>
          <a:noFill/>
        </p:spPr>
        <p:txBody>
          <a:bodyPr wrap="square">
            <a:spAutoFit/>
          </a:bodyPr>
          <a:lstStyle/>
          <a:p>
            <a:pPr algn="ctr"/>
            <a:r>
              <a:rPr lang="en-US" sz="1800" dirty="0">
                <a:solidFill>
                  <a:schemeClr val="bg1"/>
                </a:solidFill>
              </a:rPr>
              <a:t>2022 Annual Redrock Conference</a:t>
            </a:r>
          </a:p>
        </p:txBody>
      </p:sp>
      <p:sp>
        <p:nvSpPr>
          <p:cNvPr id="5" name="Date Placeholder 4"/>
          <p:cNvSpPr>
            <a:spLocks noGrp="1"/>
          </p:cNvSpPr>
          <p:nvPr>
            <p:ph type="dt" sz="half" idx="10"/>
          </p:nvPr>
        </p:nvSpPr>
        <p:spPr/>
        <p:txBody>
          <a:bodyPr/>
          <a:lstStyle/>
          <a:p>
            <a:fld id="{601E0B12-F9DE-47EF-A076-CF602073F1B2}" type="datetime1">
              <a:rPr lang="en-US" smtClean="0"/>
              <a:pPr/>
              <a:t>3/21/2022</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pic>
        <p:nvPicPr>
          <p:cNvPr id="14" name="Picture 13" descr="Text&#10;&#10;Description automatically generated">
            <a:extLst>
              <a:ext uri="{FF2B5EF4-FFF2-40B4-BE49-F238E27FC236}">
                <a16:creationId xmlns:a16="http://schemas.microsoft.com/office/drawing/2014/main" id="{51D57EED-57A5-4DBC-89D0-A420DCAFD537}"/>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2977249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872EE9-AF66-483C-961F-59B9F002993E}" type="datetime1">
              <a:rPr lang="en-US" smtClean="0"/>
              <a:pPr/>
              <a:t>3/21/2022</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50" y="631769"/>
            <a:ext cx="1028700" cy="53118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71550" y="631769"/>
            <a:ext cx="5897880" cy="53118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BEAFD5-7FA3-40FB-875B-457FB46B25A4}" type="datetime1">
              <a:rPr lang="en-US" smtClean="0"/>
              <a:pPr/>
              <a:t>3/21/2022</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856CF-A2C3-4B88-A8BC-452BADF6FF50}"/>
              </a:ext>
            </a:extLst>
          </p:cNvPr>
          <p:cNvSpPr>
            <a:spLocks noGrp="1"/>
          </p:cNvSpPr>
          <p:nvPr>
            <p:ph type="title"/>
          </p:nvPr>
        </p:nvSpPr>
        <p:spPr/>
        <p:txBody>
          <a:bodyPr/>
          <a:lstStyle/>
          <a:p>
            <a:r>
              <a:rPr lang="en-US"/>
              <a:t>Click to edit Master title style</a:t>
            </a:r>
          </a:p>
        </p:txBody>
      </p:sp>
      <p:sp>
        <p:nvSpPr>
          <p:cNvPr id="4" name="Date Placeholder 3">
            <a:extLst>
              <a:ext uri="{FF2B5EF4-FFF2-40B4-BE49-F238E27FC236}">
                <a16:creationId xmlns:a16="http://schemas.microsoft.com/office/drawing/2014/main" id="{1BB98244-2B77-4D09-9C3D-1A0EEDF6D59D}"/>
              </a:ext>
            </a:extLst>
          </p:cNvPr>
          <p:cNvSpPr>
            <a:spLocks noGrp="1"/>
          </p:cNvSpPr>
          <p:nvPr>
            <p:ph type="dt" sz="half" idx="11"/>
          </p:nvPr>
        </p:nvSpPr>
        <p:spPr/>
        <p:txBody>
          <a:bodyPr/>
          <a:lstStyle/>
          <a:p>
            <a:fld id="{C8B93266-8FB4-430B-8AE3-3A53F50E1A0B}" type="datetime1">
              <a:rPr lang="en-US" smtClean="0"/>
              <a:pPr/>
              <a:t>3/21/2022</a:t>
            </a:fld>
            <a:endParaRPr lang="en-US" dirty="0"/>
          </a:p>
        </p:txBody>
      </p:sp>
      <p:sp>
        <p:nvSpPr>
          <p:cNvPr id="5" name="Slide Number Placeholder 4">
            <a:extLst>
              <a:ext uri="{FF2B5EF4-FFF2-40B4-BE49-F238E27FC236}">
                <a16:creationId xmlns:a16="http://schemas.microsoft.com/office/drawing/2014/main" id="{C4DB71F9-FFFE-4BC0-A214-72A3A26EFF91}"/>
              </a:ext>
            </a:extLst>
          </p:cNvPr>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3732344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9" name="Picture 8" descr="Background pattern&#10;&#10;Description automatically generated">
            <a:extLst>
              <a:ext uri="{FF2B5EF4-FFF2-40B4-BE49-F238E27FC236}">
                <a16:creationId xmlns:a16="http://schemas.microsoft.com/office/drawing/2014/main" id="{0F0BC49B-3998-44C0-9D88-5D5C069F724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1" y="760330"/>
            <a:ext cx="9144001" cy="6097670"/>
          </a:xfrm>
          <a:prstGeom prst="rect">
            <a:avLst/>
          </a:prstGeom>
        </p:spPr>
      </p:pic>
      <p:sp>
        <p:nvSpPr>
          <p:cNvPr id="12" name="Rectangle 11">
            <a:extLst>
              <a:ext uri="{FF2B5EF4-FFF2-40B4-BE49-F238E27FC236}">
                <a16:creationId xmlns:a16="http://schemas.microsoft.com/office/drawing/2014/main" id="{C29CC3FA-0A27-4400-B034-DD39E2B4795E}"/>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lvl1pPr>
              <a:defRPr>
                <a:solidFill>
                  <a:srgbClr val="8D182B"/>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9AD63E2-E931-4653-BB33-A910E07D11B2}" type="datetime1">
              <a:rPr lang="en-US" smtClean="0"/>
              <a:pPr/>
              <a:t>3/21/2022</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
        <p:nvSpPr>
          <p:cNvPr id="14" name="TextBox 13">
            <a:extLst>
              <a:ext uri="{FF2B5EF4-FFF2-40B4-BE49-F238E27FC236}">
                <a16:creationId xmlns:a16="http://schemas.microsoft.com/office/drawing/2014/main" id="{67B2AEC1-F517-4748-99D4-1C188608040B}"/>
              </a:ext>
            </a:extLst>
          </p:cNvPr>
          <p:cNvSpPr txBox="1"/>
          <p:nvPr userDrawn="1"/>
        </p:nvSpPr>
        <p:spPr>
          <a:xfrm>
            <a:off x="2285418" y="6443260"/>
            <a:ext cx="4573166" cy="369332"/>
          </a:xfrm>
          <a:prstGeom prst="rect">
            <a:avLst/>
          </a:prstGeom>
          <a:noFill/>
        </p:spPr>
        <p:txBody>
          <a:bodyPr wrap="square">
            <a:spAutoFit/>
          </a:bodyPr>
          <a:lstStyle/>
          <a:p>
            <a:pPr algn="ctr"/>
            <a:r>
              <a:rPr lang="en-US" sz="1800" dirty="0">
                <a:solidFill>
                  <a:schemeClr val="bg1"/>
                </a:solidFill>
              </a:rPr>
              <a:t>2022 Annual Redrock Conference</a:t>
            </a:r>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4594133B-E342-44C7-B5D7-EB0C7870044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1909" y="758899"/>
            <a:ext cx="9144001" cy="6097670"/>
          </a:xfrm>
          <a:prstGeom prst="rect">
            <a:avLst/>
          </a:prstGeom>
        </p:spPr>
      </p:pic>
      <p:sp>
        <p:nvSpPr>
          <p:cNvPr id="2" name="Title 1"/>
          <p:cNvSpPr>
            <a:spLocks noGrp="1"/>
          </p:cNvSpPr>
          <p:nvPr>
            <p:ph type="title"/>
          </p:nvPr>
        </p:nvSpPr>
        <p:spPr>
          <a:xfrm>
            <a:off x="800100" y="1565829"/>
            <a:ext cx="4457700" cy="4114800"/>
          </a:xfrm>
        </p:spPr>
        <p:txBody>
          <a:bodyPr anchor="b">
            <a:normAutofit/>
          </a:bodyPr>
          <a:lstStyle>
            <a:lvl1pPr>
              <a:lnSpc>
                <a:spcPct val="80000"/>
              </a:lnSpc>
              <a:defRPr sz="5400">
                <a:solidFill>
                  <a:srgbClr val="8D182B"/>
                </a:solidFill>
                <a:effectLst>
                  <a:outerShdw blurRad="38100" dist="25400" dir="18900000" algn="bl" rotWithShape="0">
                    <a:schemeClr val="bg1">
                      <a:alpha val="80000"/>
                    </a:schemeClr>
                  </a:outerShdw>
                </a:effectLst>
              </a:defRPr>
            </a:lvl1pPr>
          </a:lstStyle>
          <a:p>
            <a:r>
              <a:rPr lang="en-US" dirty="0"/>
              <a:t>Click to edit Master title style</a:t>
            </a:r>
          </a:p>
        </p:txBody>
      </p:sp>
      <p:sp>
        <p:nvSpPr>
          <p:cNvPr id="3" name="Text Placeholder 2"/>
          <p:cNvSpPr>
            <a:spLocks noGrp="1"/>
          </p:cNvSpPr>
          <p:nvPr>
            <p:ph type="body" idx="1"/>
          </p:nvPr>
        </p:nvSpPr>
        <p:spPr>
          <a:xfrm>
            <a:off x="800101" y="5682346"/>
            <a:ext cx="4457700" cy="410547"/>
          </a:xfrm>
        </p:spPr>
        <p:txBody>
          <a:bodyPr>
            <a:normAutofit/>
          </a:bodyPr>
          <a:lstStyle>
            <a:lvl1pPr marL="0" indent="0">
              <a:spcBef>
                <a:spcPts val="0"/>
              </a:spcBef>
              <a:buNone/>
              <a:defRPr sz="2200" b="1" cap="all" baseline="0"/>
            </a:lvl1pPr>
            <a:lvl2pPr marL="457189" indent="0">
              <a:buNone/>
              <a:defRPr sz="2000"/>
            </a:lvl2pPr>
            <a:lvl3pPr marL="914377" indent="0">
              <a:buNone/>
              <a:defRPr sz="1800"/>
            </a:lvl3pPr>
            <a:lvl4pPr marL="1371566" indent="0">
              <a:buNone/>
              <a:defRPr sz="1600"/>
            </a:lvl4pPr>
            <a:lvl5pPr marL="1828754" indent="0">
              <a:buNone/>
              <a:defRPr sz="1600"/>
            </a:lvl5pPr>
            <a:lvl6pPr marL="2285943" indent="0">
              <a:buNone/>
              <a:defRPr sz="1600"/>
            </a:lvl6pPr>
            <a:lvl7pPr marL="2743131" indent="0">
              <a:buNone/>
              <a:defRPr sz="1600"/>
            </a:lvl7pPr>
            <a:lvl8pPr marL="3200320" indent="0">
              <a:buNone/>
              <a:defRPr sz="1600"/>
            </a:lvl8pPr>
            <a:lvl9pPr marL="3657509" indent="0">
              <a:buNone/>
              <a:defRPr sz="1600"/>
            </a:lvl9pPr>
          </a:lstStyle>
          <a:p>
            <a:pPr lvl="0"/>
            <a:r>
              <a:rPr lang="en-US"/>
              <a:t>Click to edit Master text styles</a:t>
            </a:r>
          </a:p>
        </p:txBody>
      </p:sp>
      <p:sp>
        <p:nvSpPr>
          <p:cNvPr id="9" name="Rectangle 8"/>
          <p:cNvSpPr/>
          <p:nvPr userDrawn="1"/>
        </p:nvSpPr>
        <p:spPr>
          <a:xfrm>
            <a:off x="5780313" y="0"/>
            <a:ext cx="39240" cy="6397852"/>
          </a:xfrm>
          <a:prstGeom prst="rect">
            <a:avLst/>
          </a:prstGeom>
          <a:solidFill>
            <a:srgbClr val="8D182B"/>
          </a:solidFill>
          <a:ln>
            <a:solidFill>
              <a:srgbClr val="8D182B"/>
            </a:solid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5" name="Picture 4" descr="Background pattern&#10;&#10;Description automatically generated with medium confidence">
            <a:extLst>
              <a:ext uri="{FF2B5EF4-FFF2-40B4-BE49-F238E27FC236}">
                <a16:creationId xmlns:a16="http://schemas.microsoft.com/office/drawing/2014/main" id="{A590BD77-AD8E-4C7B-8932-DBABE0320575}"/>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49833" r="-21"/>
          <a:stretch/>
        </p:blipFill>
        <p:spPr>
          <a:xfrm rot="16200000">
            <a:off x="4053734" y="1767731"/>
            <a:ext cx="6857999" cy="3322538"/>
          </a:xfrm>
          <a:prstGeom prst="rect">
            <a:avLst/>
          </a:prstGeom>
        </p:spPr>
      </p:pic>
      <p:sp>
        <p:nvSpPr>
          <p:cNvPr id="13" name="Rectangle 12">
            <a:extLst>
              <a:ext uri="{FF2B5EF4-FFF2-40B4-BE49-F238E27FC236}">
                <a16:creationId xmlns:a16="http://schemas.microsoft.com/office/drawing/2014/main" id="{664CAA88-498D-45D8-9BC7-9979FD1415A0}"/>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sz="1800" dirty="0"/>
              <a:t>2022 Annual Redrock Conference</a:t>
            </a:r>
          </a:p>
        </p:txBody>
      </p:sp>
      <p:pic>
        <p:nvPicPr>
          <p:cNvPr id="11" name="Picture 10" descr="Text&#10;&#10;Description automatically generated">
            <a:extLst>
              <a:ext uri="{FF2B5EF4-FFF2-40B4-BE49-F238E27FC236}">
                <a16:creationId xmlns:a16="http://schemas.microsoft.com/office/drawing/2014/main" id="{FCFB8938-2241-4569-8291-631FFA9E879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3506778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Background pattern&#10;&#10;Description automatically generated">
            <a:extLst>
              <a:ext uri="{FF2B5EF4-FFF2-40B4-BE49-F238E27FC236}">
                <a16:creationId xmlns:a16="http://schemas.microsoft.com/office/drawing/2014/main" id="{032B97CE-9014-47FA-9469-102A9DB9F75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2" name="Title 1"/>
          <p:cNvSpPr>
            <a:spLocks noGrp="1"/>
          </p:cNvSpPr>
          <p:nvPr>
            <p:ph type="title"/>
          </p:nvPr>
        </p:nvSpPr>
        <p:spPr/>
        <p:txBody>
          <a:bodyPr/>
          <a:lstStyle>
            <a:lvl1pPr>
              <a:defRPr>
                <a:solidFill>
                  <a:srgbClr val="8D182B"/>
                </a:solidFill>
              </a:defRPr>
            </a:lvl1pPr>
          </a:lstStyle>
          <a:p>
            <a:r>
              <a:rPr lang="en-US" dirty="0"/>
              <a:t>Click to edit Master title style</a:t>
            </a:r>
          </a:p>
        </p:txBody>
      </p:sp>
      <p:sp>
        <p:nvSpPr>
          <p:cNvPr id="3" name="Content Placeholder 2"/>
          <p:cNvSpPr>
            <a:spLocks noGrp="1"/>
          </p:cNvSpPr>
          <p:nvPr>
            <p:ph sz="half" idx="1"/>
          </p:nvPr>
        </p:nvSpPr>
        <p:spPr>
          <a:xfrm>
            <a:off x="971550"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49"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a:xfrm>
            <a:off x="971550" y="6419462"/>
            <a:ext cx="3886200" cy="438538"/>
          </a:xfrm>
          <a:prstGeom prst="rect">
            <a:avLst/>
          </a:prstGeom>
        </p:spPr>
        <p:txBody>
          <a:bodyPr/>
          <a:lstStyle/>
          <a:p>
            <a:r>
              <a:rPr lang="en-US" dirty="0"/>
              <a:t>Add a footer</a:t>
            </a:r>
          </a:p>
        </p:txBody>
      </p:sp>
      <p:sp>
        <p:nvSpPr>
          <p:cNvPr id="5" name="Date Placeholder 4"/>
          <p:cNvSpPr>
            <a:spLocks noGrp="1"/>
          </p:cNvSpPr>
          <p:nvPr>
            <p:ph type="dt" sz="half" idx="10"/>
          </p:nvPr>
        </p:nvSpPr>
        <p:spPr/>
        <p:txBody>
          <a:bodyPr/>
          <a:lstStyle/>
          <a:p>
            <a:fld id="{C9EA1F43-559A-4B47-A959-EFB6142CA3A9}" type="datetime1">
              <a:rPr lang="en-US" smtClean="0"/>
              <a:pPr/>
              <a:t>3/21/2022</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pic>
        <p:nvPicPr>
          <p:cNvPr id="8" name="Picture 7" descr="Background pattern&#10;&#10;Description automatically generated">
            <a:extLst>
              <a:ext uri="{FF2B5EF4-FFF2-40B4-BE49-F238E27FC236}">
                <a16:creationId xmlns:a16="http://schemas.microsoft.com/office/drawing/2014/main" id="{032B97CE-9014-47FA-9469-102A9DB9F75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10" name="Rectangle 9">
            <a:extLst>
              <a:ext uri="{FF2B5EF4-FFF2-40B4-BE49-F238E27FC236}">
                <a16:creationId xmlns:a16="http://schemas.microsoft.com/office/drawing/2014/main" id="{11220FC6-88A2-4EEE-991B-2F110AF12BF6}"/>
              </a:ext>
            </a:extLst>
          </p:cNvPr>
          <p:cNvSpPr/>
          <p:nvPr userDrawn="1"/>
        </p:nvSpPr>
        <p:spPr>
          <a:xfrm>
            <a:off x="2504" y="6405709"/>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lvl1pPr>
              <a:defRPr>
                <a:solidFill>
                  <a:srgbClr val="8D182B"/>
                </a:solidFill>
              </a:defRPr>
            </a:lvl1pPr>
          </a:lstStyle>
          <a:p>
            <a:r>
              <a:rPr lang="en-US" dirty="0"/>
              <a:t>Click to edit Master title style</a:t>
            </a:r>
          </a:p>
        </p:txBody>
      </p:sp>
      <p:sp>
        <p:nvSpPr>
          <p:cNvPr id="3" name="Content Placeholder 2"/>
          <p:cNvSpPr>
            <a:spLocks noGrp="1"/>
          </p:cNvSpPr>
          <p:nvPr>
            <p:ph sz="half" idx="1"/>
          </p:nvPr>
        </p:nvSpPr>
        <p:spPr>
          <a:xfrm>
            <a:off x="971550"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49"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EA1F43-559A-4B47-A959-EFB6142CA3A9}" type="datetime1">
              <a:rPr lang="en-US" smtClean="0"/>
              <a:pPr/>
              <a:t>3/21/2022</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
        <p:nvSpPr>
          <p:cNvPr id="12" name="TextBox 11">
            <a:extLst>
              <a:ext uri="{FF2B5EF4-FFF2-40B4-BE49-F238E27FC236}">
                <a16:creationId xmlns:a16="http://schemas.microsoft.com/office/drawing/2014/main" id="{79E0E989-A902-4F7D-BA2A-FA111A97C9B3}"/>
              </a:ext>
            </a:extLst>
          </p:cNvPr>
          <p:cNvSpPr txBox="1"/>
          <p:nvPr userDrawn="1"/>
        </p:nvSpPr>
        <p:spPr>
          <a:xfrm>
            <a:off x="2342566" y="6451117"/>
            <a:ext cx="4573166" cy="369332"/>
          </a:xfrm>
          <a:prstGeom prst="rect">
            <a:avLst/>
          </a:prstGeom>
          <a:noFill/>
        </p:spPr>
        <p:txBody>
          <a:bodyPr wrap="square">
            <a:spAutoFit/>
          </a:bodyPr>
          <a:lstStyle/>
          <a:p>
            <a:pPr algn="ctr"/>
            <a:r>
              <a:rPr lang="en-US" sz="1800" dirty="0">
                <a:solidFill>
                  <a:schemeClr val="bg1"/>
                </a:solidFill>
              </a:rPr>
              <a:t>2022 Annual Redrock Conference</a:t>
            </a:r>
          </a:p>
        </p:txBody>
      </p:sp>
    </p:spTree>
    <p:extLst>
      <p:ext uri="{BB962C8B-B14F-4D97-AF65-F5344CB8AC3E}">
        <p14:creationId xmlns:p14="http://schemas.microsoft.com/office/powerpoint/2010/main" val="2581400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Background pattern&#10;&#10;Description automatically generated">
            <a:extLst>
              <a:ext uri="{FF2B5EF4-FFF2-40B4-BE49-F238E27FC236}">
                <a16:creationId xmlns:a16="http://schemas.microsoft.com/office/drawing/2014/main" id="{1E24CFC4-405A-467D-9E08-5C4DFC7F3CA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12" name="Rectangle 11">
            <a:extLst>
              <a:ext uri="{FF2B5EF4-FFF2-40B4-BE49-F238E27FC236}">
                <a16:creationId xmlns:a16="http://schemas.microsoft.com/office/drawing/2014/main" id="{6EC7611E-B2FF-465A-8615-50CBE22E862F}"/>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971550" y="1828800"/>
            <a:ext cx="3545586" cy="641350"/>
          </a:xfrm>
        </p:spPr>
        <p:txBody>
          <a:bodyPr anchor="ctr">
            <a:normAutofit/>
          </a:bodyPr>
          <a:lstStyle>
            <a:lvl1pPr marL="0" indent="0">
              <a:spcBef>
                <a:spcPts val="0"/>
              </a:spcBef>
              <a:buNone/>
              <a:defRPr sz="2000" b="1" cap="all" baseline="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971550" y="2470151"/>
            <a:ext cx="3545586" cy="3473450"/>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5721" y="1828800"/>
            <a:ext cx="3545586" cy="641350"/>
          </a:xfrm>
        </p:spPr>
        <p:txBody>
          <a:bodyPr anchor="ctr">
            <a:normAutofit/>
          </a:bodyPr>
          <a:lstStyle>
            <a:lvl1pPr marL="0" indent="0">
              <a:spcBef>
                <a:spcPts val="0"/>
              </a:spcBef>
              <a:buNone/>
              <a:defRPr sz="2000" b="1" cap="all" baseline="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6864" y="2470151"/>
            <a:ext cx="3545586" cy="3473450"/>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1261AED-24AE-4AC7-940D-F7106D2788A3}" type="datetime1">
              <a:rPr lang="en-US" smtClean="0"/>
              <a:pPr/>
              <a:t>3/21/2022</a:t>
            </a:fld>
            <a:endParaRPr lang="en-US" dirty="0"/>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
        <p:nvSpPr>
          <p:cNvPr id="14" name="TextBox 13">
            <a:extLst>
              <a:ext uri="{FF2B5EF4-FFF2-40B4-BE49-F238E27FC236}">
                <a16:creationId xmlns:a16="http://schemas.microsoft.com/office/drawing/2014/main" id="{F197B8FA-C7AA-421D-AF26-F166BBAB36A8}"/>
              </a:ext>
            </a:extLst>
          </p:cNvPr>
          <p:cNvSpPr txBox="1"/>
          <p:nvPr userDrawn="1"/>
        </p:nvSpPr>
        <p:spPr>
          <a:xfrm>
            <a:off x="2339139" y="6443260"/>
            <a:ext cx="4573166" cy="369332"/>
          </a:xfrm>
          <a:prstGeom prst="rect">
            <a:avLst/>
          </a:prstGeom>
          <a:noFill/>
        </p:spPr>
        <p:txBody>
          <a:bodyPr wrap="square">
            <a:spAutoFit/>
          </a:bodyPr>
          <a:lstStyle/>
          <a:p>
            <a:pPr algn="ctr"/>
            <a:r>
              <a:rPr lang="en-US" sz="1800" dirty="0">
                <a:solidFill>
                  <a:schemeClr val="bg1"/>
                </a:solidFill>
              </a:rPr>
              <a:t>2022 Annual Redrock Conference</a:t>
            </a:r>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FD541279-8A3B-417F-B843-F755CAAF390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8" name="Rectangle 7">
            <a:extLst>
              <a:ext uri="{FF2B5EF4-FFF2-40B4-BE49-F238E27FC236}">
                <a16:creationId xmlns:a16="http://schemas.microsoft.com/office/drawing/2014/main" id="{AEBB8236-4E86-4536-B303-53C7F60B64DE}"/>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C425771-5E10-4A19-AB0E-909293152332}" type="datetime1">
              <a:rPr lang="en-US" smtClean="0"/>
              <a:pPr/>
              <a:t>3/21/2022</a:t>
            </a:fld>
            <a:endParaRPr lang="en-US" dirty="0"/>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
        <p:nvSpPr>
          <p:cNvPr id="10" name="TextBox 9">
            <a:extLst>
              <a:ext uri="{FF2B5EF4-FFF2-40B4-BE49-F238E27FC236}">
                <a16:creationId xmlns:a16="http://schemas.microsoft.com/office/drawing/2014/main" id="{746F40C0-994F-49A0-A51F-15027EC1DE1E}"/>
              </a:ext>
            </a:extLst>
          </p:cNvPr>
          <p:cNvSpPr txBox="1"/>
          <p:nvPr userDrawn="1"/>
        </p:nvSpPr>
        <p:spPr>
          <a:xfrm>
            <a:off x="2282913" y="6443260"/>
            <a:ext cx="4573166" cy="369332"/>
          </a:xfrm>
          <a:prstGeom prst="rect">
            <a:avLst/>
          </a:prstGeom>
          <a:noFill/>
        </p:spPr>
        <p:txBody>
          <a:bodyPr wrap="square">
            <a:spAutoFit/>
          </a:bodyPr>
          <a:lstStyle/>
          <a:p>
            <a:pPr algn="ctr"/>
            <a:r>
              <a:rPr lang="en-US" sz="1800" dirty="0">
                <a:solidFill>
                  <a:schemeClr val="bg1"/>
                </a:solidFill>
              </a:rPr>
              <a:t>2022 Annual Redrock Conference</a:t>
            </a:r>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BA8BDA1-2913-451D-A921-1354C1504763}"/>
              </a:ext>
            </a:extLst>
          </p:cNvPr>
          <p:cNvSpPr/>
          <p:nvPr userDrawn="1"/>
        </p:nvSpPr>
        <p:spPr>
          <a:xfrm>
            <a:off x="0" y="6428290"/>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Date Placeholder 1"/>
          <p:cNvSpPr>
            <a:spLocks noGrp="1"/>
          </p:cNvSpPr>
          <p:nvPr>
            <p:ph type="dt" sz="half" idx="10"/>
          </p:nvPr>
        </p:nvSpPr>
        <p:spPr/>
        <p:txBody>
          <a:bodyPr/>
          <a:lstStyle/>
          <a:p>
            <a:fld id="{03606FD5-B03F-45D5-A178-114C548C0032}" type="datetime1">
              <a:rPr lang="en-US" smtClean="0"/>
              <a:pPr/>
              <a:t>3/21/2022</a:t>
            </a:fld>
            <a:endParaRPr lang="en-US" dirty="0"/>
          </a:p>
        </p:txBody>
      </p:sp>
      <p:sp>
        <p:nvSpPr>
          <p:cNvPr id="4" name="Slide Number Placeholder 3"/>
          <p:cNvSpPr>
            <a:spLocks noGrp="1"/>
          </p:cNvSpPr>
          <p:nvPr>
            <p:ph type="sldNum" sz="quarter" idx="12"/>
          </p:nvPr>
        </p:nvSpPr>
        <p:spPr/>
        <p:txBody>
          <a:bodyPr/>
          <a:lstStyle/>
          <a:p>
            <a:fld id="{E31375A4-56A4-47D6-9801-1991572033F7}" type="slidenum">
              <a:rPr lang="en-US" smtClean="0"/>
              <a:t>‹#›</a:t>
            </a:fld>
            <a:endParaRPr lang="en-US"/>
          </a:p>
        </p:txBody>
      </p:sp>
      <p:sp>
        <p:nvSpPr>
          <p:cNvPr id="9" name="TextBox 8">
            <a:extLst>
              <a:ext uri="{FF2B5EF4-FFF2-40B4-BE49-F238E27FC236}">
                <a16:creationId xmlns:a16="http://schemas.microsoft.com/office/drawing/2014/main" id="{E1AA0B3F-7E55-46D7-98A7-9074B9F11702}"/>
              </a:ext>
            </a:extLst>
          </p:cNvPr>
          <p:cNvSpPr txBox="1"/>
          <p:nvPr userDrawn="1"/>
        </p:nvSpPr>
        <p:spPr>
          <a:xfrm>
            <a:off x="2285418" y="6473698"/>
            <a:ext cx="4573166" cy="369332"/>
          </a:xfrm>
          <a:prstGeom prst="rect">
            <a:avLst/>
          </a:prstGeom>
          <a:noFill/>
        </p:spPr>
        <p:txBody>
          <a:bodyPr wrap="square">
            <a:spAutoFit/>
          </a:bodyPr>
          <a:lstStyle/>
          <a:p>
            <a:pPr algn="ctr"/>
            <a:r>
              <a:rPr lang="en-US" sz="1800" dirty="0">
                <a:solidFill>
                  <a:schemeClr val="bg1"/>
                </a:solidFill>
              </a:rPr>
              <a:t>2022 Annual Redrock Conference</a:t>
            </a:r>
          </a:p>
        </p:txBody>
      </p:sp>
      <p:pic>
        <p:nvPicPr>
          <p:cNvPr id="8" name="Picture 7" descr="Text&#10;&#10;Description automatically generated">
            <a:extLst>
              <a:ext uri="{FF2B5EF4-FFF2-40B4-BE49-F238E27FC236}">
                <a16:creationId xmlns:a16="http://schemas.microsoft.com/office/drawing/2014/main" id="{50F0E072-D666-4E14-808F-835AC581E6A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12" name="Picture 11" descr="Background pattern&#10;&#10;Description automatically generated with medium confidence">
            <a:extLst>
              <a:ext uri="{FF2B5EF4-FFF2-40B4-BE49-F238E27FC236}">
                <a16:creationId xmlns:a16="http://schemas.microsoft.com/office/drawing/2014/main" id="{BBF16F1B-6D74-4B8E-A030-6A5F72631CB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49833" r="521"/>
          <a:stretch/>
        </p:blipFill>
        <p:spPr>
          <a:xfrm rot="16200000">
            <a:off x="4097448" y="1727472"/>
            <a:ext cx="6774030" cy="3319074"/>
          </a:xfrm>
          <a:prstGeom prst="rect">
            <a:avLst/>
          </a:prstGeom>
        </p:spPr>
      </p:pic>
      <p:sp>
        <p:nvSpPr>
          <p:cNvPr id="15" name="Rectangle 14">
            <a:extLst>
              <a:ext uri="{FF2B5EF4-FFF2-40B4-BE49-F238E27FC236}">
                <a16:creationId xmlns:a16="http://schemas.microsoft.com/office/drawing/2014/main" id="{9ABE2AC4-3A1F-4C1F-B13B-47350FC056EB}"/>
              </a:ext>
            </a:extLst>
          </p:cNvPr>
          <p:cNvSpPr/>
          <p:nvPr userDrawn="1"/>
        </p:nvSpPr>
        <p:spPr>
          <a:xfrm>
            <a:off x="1" y="6397852"/>
            <a:ext cx="9158114"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10" name="Rectangle 9"/>
          <p:cNvSpPr/>
          <p:nvPr userDrawn="1"/>
        </p:nvSpPr>
        <p:spPr>
          <a:xfrm>
            <a:off x="5783777" y="0"/>
            <a:ext cx="41148" cy="6397852"/>
          </a:xfrm>
          <a:prstGeom prst="rect">
            <a:avLst/>
          </a:prstGeom>
          <a:solidFill>
            <a:srgbClr val="8D182B"/>
          </a:solidFill>
          <a:ln>
            <a:solidFill>
              <a:srgbClr val="8D182B"/>
            </a:solid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172201" y="2514600"/>
            <a:ext cx="2606040" cy="1600200"/>
          </a:xfrm>
        </p:spPr>
        <p:txBody>
          <a:bodyPr anchor="b"/>
          <a:lstStyle>
            <a:lvl1pPr>
              <a:defRPr sz="3200">
                <a:solidFill>
                  <a:srgbClr val="8D182B"/>
                </a:solidFill>
              </a:defRPr>
            </a:lvl1pPr>
          </a:lstStyle>
          <a:p>
            <a:r>
              <a:rPr lang="en-US" dirty="0"/>
              <a:t>Click to edit Master title style</a:t>
            </a:r>
          </a:p>
        </p:txBody>
      </p:sp>
      <p:sp>
        <p:nvSpPr>
          <p:cNvPr id="3" name="Content Placeholder 2"/>
          <p:cNvSpPr>
            <a:spLocks noGrp="1"/>
          </p:cNvSpPr>
          <p:nvPr>
            <p:ph idx="1"/>
          </p:nvPr>
        </p:nvSpPr>
        <p:spPr>
          <a:xfrm>
            <a:off x="592727" y="685800"/>
            <a:ext cx="4594860" cy="54864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172200" y="4343400"/>
            <a:ext cx="2606040" cy="1188720"/>
          </a:xfrm>
        </p:spPr>
        <p:txBody>
          <a:bodyPr>
            <a:normAutofit/>
          </a:bodyPr>
          <a:lstStyle>
            <a:lvl1pPr marL="0" indent="0">
              <a:spcBef>
                <a:spcPts val="800"/>
              </a:spcBef>
              <a:buNone/>
              <a:defRPr sz="18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E8B012C0-B102-441D-AA86-2C80DFA84E68}" type="datetime1">
              <a:rPr lang="en-US" smtClean="0"/>
              <a:pPr/>
              <a:t>3/21/2022</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
        <p:nvSpPr>
          <p:cNvPr id="17" name="TextBox 16">
            <a:extLst>
              <a:ext uri="{FF2B5EF4-FFF2-40B4-BE49-F238E27FC236}">
                <a16:creationId xmlns:a16="http://schemas.microsoft.com/office/drawing/2014/main" id="{C841F374-095E-4234-9DE9-5A1F5AEB81DB}"/>
              </a:ext>
            </a:extLst>
          </p:cNvPr>
          <p:cNvSpPr txBox="1"/>
          <p:nvPr userDrawn="1"/>
        </p:nvSpPr>
        <p:spPr>
          <a:xfrm>
            <a:off x="2281919" y="6438838"/>
            <a:ext cx="4580163" cy="369332"/>
          </a:xfrm>
          <a:prstGeom prst="rect">
            <a:avLst/>
          </a:prstGeom>
          <a:noFill/>
        </p:spPr>
        <p:txBody>
          <a:bodyPr wrap="square">
            <a:spAutoFit/>
          </a:bodyPr>
          <a:lstStyle/>
          <a:p>
            <a:pPr algn="ctr"/>
            <a:r>
              <a:rPr lang="en-US" sz="1800" dirty="0">
                <a:solidFill>
                  <a:schemeClr val="bg1"/>
                </a:solidFill>
              </a:rPr>
              <a:t>2022 Annual Redrock Conference</a:t>
            </a:r>
          </a:p>
        </p:txBody>
      </p:sp>
      <p:pic>
        <p:nvPicPr>
          <p:cNvPr id="14" name="Picture 13" descr="Text&#10;&#10;Description automatically generated">
            <a:extLst>
              <a:ext uri="{FF2B5EF4-FFF2-40B4-BE49-F238E27FC236}">
                <a16:creationId xmlns:a16="http://schemas.microsoft.com/office/drawing/2014/main" id="{F7E7DC5E-A4FC-4413-BF35-9C5DFEC8F28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Background pattern&#10;&#10;Description automatically generated">
            <a:extLst>
              <a:ext uri="{FF2B5EF4-FFF2-40B4-BE49-F238E27FC236}">
                <a16:creationId xmlns:a16="http://schemas.microsoft.com/office/drawing/2014/main" id="{A858A82F-6FAE-4624-8CBA-79CF916EF045}"/>
              </a:ext>
            </a:extLst>
          </p:cNvPr>
          <p:cNvPicPr>
            <a:picLocks noChangeAspect="1"/>
          </p:cNvPicPr>
          <p:nvPr userDrawn="1"/>
        </p:nvPicPr>
        <p:blipFill rotWithShape="1">
          <a:blip r:embed="rId15">
            <a:extLst>
              <a:ext uri="{28A0092B-C50C-407E-A947-70E740481C1C}">
                <a14:useLocalDpi xmlns:a14="http://schemas.microsoft.com/office/drawing/2010/main" val="0"/>
              </a:ext>
            </a:extLst>
          </a:blip>
          <a:srcRect r="50013"/>
          <a:stretch/>
        </p:blipFill>
        <p:spPr>
          <a:xfrm>
            <a:off x="2505" y="760330"/>
            <a:ext cx="9144001" cy="6097670"/>
          </a:xfrm>
          <a:prstGeom prst="rect">
            <a:avLst/>
          </a:prstGeom>
        </p:spPr>
      </p:pic>
      <p:sp>
        <p:nvSpPr>
          <p:cNvPr id="11" name="Rectangle 10">
            <a:extLst>
              <a:ext uri="{FF2B5EF4-FFF2-40B4-BE49-F238E27FC236}">
                <a16:creationId xmlns:a16="http://schemas.microsoft.com/office/drawing/2014/main" id="{62AFFE69-30DE-4A76-A6C9-08432CE91D30}"/>
              </a:ext>
            </a:extLst>
          </p:cNvPr>
          <p:cNvSpPr/>
          <p:nvPr userDrawn="1"/>
        </p:nvSpPr>
        <p:spPr>
          <a:xfrm>
            <a:off x="2504" y="6408657"/>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800" dirty="0"/>
              <a:t>2022 Annual Redrock Conference</a:t>
            </a:r>
          </a:p>
        </p:txBody>
      </p:sp>
      <p:sp>
        <p:nvSpPr>
          <p:cNvPr id="2" name="Title Placeholder 1"/>
          <p:cNvSpPr>
            <a:spLocks noGrp="1"/>
          </p:cNvSpPr>
          <p:nvPr>
            <p:ph type="title"/>
          </p:nvPr>
        </p:nvSpPr>
        <p:spPr>
          <a:xfrm>
            <a:off x="971550" y="546100"/>
            <a:ext cx="7200900" cy="9779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971550" y="1828800"/>
            <a:ext cx="72009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17129" y="6419462"/>
            <a:ext cx="1013537" cy="238902"/>
          </a:xfrm>
          <a:prstGeom prst="rect">
            <a:avLst/>
          </a:prstGeom>
        </p:spPr>
        <p:txBody>
          <a:bodyPr vert="horz" lIns="91440" tIns="45720" rIns="91440" bIns="45720" rtlCol="0" anchor="ctr"/>
          <a:lstStyle>
            <a:lvl1pPr algn="r">
              <a:defRPr sz="1100">
                <a:solidFill>
                  <a:schemeClr val="bg1"/>
                </a:solidFill>
              </a:defRPr>
            </a:lvl1pPr>
          </a:lstStyle>
          <a:p>
            <a:fld id="{C8B93266-8FB4-430B-8AE3-3A53F50E1A0B}" type="datetime1">
              <a:rPr lang="en-US" smtClean="0"/>
              <a:pPr/>
              <a:t>3/21/2022</a:t>
            </a:fld>
            <a:endParaRPr lang="en-US" dirty="0"/>
          </a:p>
        </p:txBody>
      </p:sp>
      <p:sp>
        <p:nvSpPr>
          <p:cNvPr id="6" name="Slide Number Placeholder 5"/>
          <p:cNvSpPr>
            <a:spLocks noGrp="1"/>
          </p:cNvSpPr>
          <p:nvPr>
            <p:ph type="sldNum" sz="quarter" idx="4"/>
          </p:nvPr>
        </p:nvSpPr>
        <p:spPr>
          <a:xfrm>
            <a:off x="7648770" y="6419462"/>
            <a:ext cx="523681" cy="238902"/>
          </a:xfrm>
          <a:prstGeom prst="rect">
            <a:avLst/>
          </a:prstGeom>
        </p:spPr>
        <p:txBody>
          <a:bodyPr vert="horz" lIns="91440" tIns="45720" rIns="91440" bIns="45720" rtlCol="0" anchor="ctr"/>
          <a:lstStyle>
            <a:lvl1pPr algn="r">
              <a:defRPr sz="1100">
                <a:solidFill>
                  <a:schemeClr val="bg1"/>
                </a:solidFill>
              </a:defRPr>
            </a:lvl1pPr>
          </a:lstStyle>
          <a:p>
            <a:fld id="{E31375A4-56A4-47D6-9801-1991572033F7}" type="slidenum">
              <a:rPr lang="en-US" smtClean="0"/>
              <a:pPr/>
              <a:t>‹#›</a:t>
            </a:fld>
            <a:endParaRPr lang="en-US" dirty="0"/>
          </a:p>
        </p:txBody>
      </p:sp>
      <p:pic>
        <p:nvPicPr>
          <p:cNvPr id="10" name="Picture 9" descr="Text&#10;&#10;Description automatically generated">
            <a:extLst>
              <a:ext uri="{FF2B5EF4-FFF2-40B4-BE49-F238E27FC236}">
                <a16:creationId xmlns:a16="http://schemas.microsoft.com/office/drawing/2014/main" id="{C3E64982-22F2-46B9-8578-EBA7D1F32FC7}"/>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61"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377" rtl="0" eaLnBrk="1" latinLnBrk="0" hangingPunct="1">
        <a:lnSpc>
          <a:spcPct val="90000"/>
        </a:lnSpc>
        <a:spcBef>
          <a:spcPct val="0"/>
        </a:spcBef>
        <a:buNone/>
        <a:defRPr sz="3200" b="1" kern="1200" cap="all" baseline="0">
          <a:solidFill>
            <a:srgbClr val="8D182B"/>
          </a:solidFill>
          <a:effectLst>
            <a:outerShdw blurRad="38100" dist="25400" dir="18900000" algn="bl" rotWithShape="0">
              <a:schemeClr val="bg1">
                <a:alpha val="80000"/>
              </a:schemeClr>
            </a:outerShdw>
          </a:effectLst>
          <a:latin typeface="+mj-lt"/>
          <a:ea typeface="+mj-ea"/>
          <a:cs typeface="+mj-cs"/>
        </a:defRPr>
      </a:lvl1pPr>
    </p:titleStyle>
    <p:body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10" pos="288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465383" y="1847343"/>
            <a:ext cx="6389201" cy="847417"/>
          </a:xfrm>
        </p:spPr>
        <p:txBody>
          <a:bodyPr>
            <a:normAutofit/>
          </a:bodyPr>
          <a:lstStyle/>
          <a:p>
            <a:pPr algn="ctr"/>
            <a:r>
              <a:rPr lang="en-US" sz="5400" dirty="0"/>
              <a:t>Checking In…?</a:t>
            </a:r>
          </a:p>
        </p:txBody>
      </p:sp>
      <p:sp>
        <p:nvSpPr>
          <p:cNvPr id="3" name="Subtitle 2"/>
          <p:cNvSpPr>
            <a:spLocks noGrp="1"/>
          </p:cNvSpPr>
          <p:nvPr>
            <p:ph type="subTitle" idx="1"/>
          </p:nvPr>
        </p:nvSpPr>
        <p:spPr>
          <a:xfrm>
            <a:off x="3128992" y="4455529"/>
            <a:ext cx="3061982" cy="770813"/>
          </a:xfrm>
        </p:spPr>
        <p:txBody>
          <a:bodyPr>
            <a:normAutofit/>
          </a:bodyPr>
          <a:lstStyle/>
          <a:p>
            <a:pPr algn="ctr">
              <a:lnSpc>
                <a:spcPct val="110000"/>
              </a:lnSpc>
            </a:pPr>
            <a:r>
              <a:rPr lang="en-US" dirty="0">
                <a:solidFill>
                  <a:srgbClr val="610215"/>
                </a:solidFill>
              </a:rPr>
              <a:t>Luis Frias</a:t>
            </a:r>
          </a:p>
          <a:p>
            <a:pPr algn="ctr">
              <a:lnSpc>
                <a:spcPct val="110000"/>
              </a:lnSpc>
            </a:pPr>
            <a:endParaRPr lang="en-US" sz="100" dirty="0">
              <a:solidFill>
                <a:srgbClr val="610215"/>
              </a:solidFill>
            </a:endParaRPr>
          </a:p>
          <a:p>
            <a:pPr algn="ctr"/>
            <a:r>
              <a:rPr lang="en-US" dirty="0">
                <a:solidFill>
                  <a:srgbClr val="610215"/>
                </a:solidFill>
              </a:rPr>
              <a:t>Redrock Software</a:t>
            </a:r>
          </a:p>
          <a:p>
            <a:pPr algn="ctr"/>
            <a:endParaRPr lang="en-US" dirty="0">
              <a:solidFill>
                <a:schemeClr val="accent1">
                  <a:lumMod val="75000"/>
                </a:schemeClr>
              </a:solidFill>
            </a:endParaRPr>
          </a:p>
        </p:txBody>
      </p:sp>
      <p:pic>
        <p:nvPicPr>
          <p:cNvPr id="4" name="Picture 3">
            <a:extLst>
              <a:ext uri="{FF2B5EF4-FFF2-40B4-BE49-F238E27FC236}">
                <a16:creationId xmlns:a16="http://schemas.microsoft.com/office/drawing/2014/main" id="{0FA380F8-B4E7-4045-9B9E-690E9F86A042}"/>
              </a:ext>
            </a:extLst>
          </p:cNvPr>
          <p:cNvPicPr>
            <a:picLocks noChangeAspect="1"/>
          </p:cNvPicPr>
          <p:nvPr/>
        </p:nvPicPr>
        <p:blipFill>
          <a:blip r:embed="rId3"/>
          <a:stretch>
            <a:fillRect/>
          </a:stretch>
        </p:blipFill>
        <p:spPr>
          <a:xfrm>
            <a:off x="6565168" y="0"/>
            <a:ext cx="2578832" cy="847417"/>
          </a:xfrm>
          <a:prstGeom prst="rect">
            <a:avLst/>
          </a:prstGeom>
        </p:spPr>
      </p:pic>
      <p:sp>
        <p:nvSpPr>
          <p:cNvPr id="5" name="Title 1">
            <a:extLst>
              <a:ext uri="{FF2B5EF4-FFF2-40B4-BE49-F238E27FC236}">
                <a16:creationId xmlns:a16="http://schemas.microsoft.com/office/drawing/2014/main" id="{02225D43-E8FE-4504-A9A1-50025C59821A}"/>
              </a:ext>
            </a:extLst>
          </p:cNvPr>
          <p:cNvSpPr txBox="1">
            <a:spLocks/>
          </p:cNvSpPr>
          <p:nvPr/>
        </p:nvSpPr>
        <p:spPr>
          <a:xfrm>
            <a:off x="2315361" y="2370570"/>
            <a:ext cx="4513277" cy="648380"/>
          </a:xfrm>
          <a:prstGeom prst="rect">
            <a:avLst/>
          </a:prstGeom>
        </p:spPr>
        <p:txBody>
          <a:bodyPr vert="horz" lIns="91440" tIns="45720" rIns="91440" bIns="45720" rtlCol="0" anchor="b">
            <a:normAutofit fontScale="40000" lnSpcReduction="20000"/>
          </a:bodyPr>
          <a:lstStyle>
            <a:lvl1pPr algn="l" defTabSz="914377" rtl="0" eaLnBrk="1" latinLnBrk="0" hangingPunct="1">
              <a:lnSpc>
                <a:spcPct val="80000"/>
              </a:lnSpc>
              <a:spcBef>
                <a:spcPct val="0"/>
              </a:spcBef>
              <a:buNone/>
              <a:defRPr sz="6800" b="1" kern="1200" cap="all" baseline="0">
                <a:solidFill>
                  <a:schemeClr val="tx1"/>
                </a:solidFill>
                <a:effectLst>
                  <a:outerShdw blurRad="38100" dist="25400" dir="18900000" algn="bl" rotWithShape="0">
                    <a:schemeClr val="bg1">
                      <a:alpha val="80000"/>
                    </a:schemeClr>
                  </a:outerShdw>
                </a:effectLst>
                <a:latin typeface="+mj-lt"/>
                <a:ea typeface="+mj-ea"/>
                <a:cs typeface="+mj-cs"/>
              </a:defRPr>
            </a:lvl1pPr>
          </a:lstStyle>
          <a:p>
            <a:pPr algn="ctr"/>
            <a:br>
              <a:rPr lang="en-US" sz="5400" dirty="0"/>
            </a:br>
            <a:r>
              <a:rPr lang="en-US" sz="4500" dirty="0">
                <a:solidFill>
                  <a:srgbClr val="610215"/>
                </a:solidFill>
              </a:rPr>
              <a:t>Visit Utilization &amp; Data analysis </a:t>
            </a:r>
          </a:p>
        </p:txBody>
      </p:sp>
    </p:spTree>
    <p:extLst>
      <p:ext uri="{BB962C8B-B14F-4D97-AF65-F5344CB8AC3E}">
        <p14:creationId xmlns:p14="http://schemas.microsoft.com/office/powerpoint/2010/main" val="35322635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7360E-0F1F-4835-9DFA-FB2D18116C8E}"/>
              </a:ext>
            </a:extLst>
          </p:cNvPr>
          <p:cNvSpPr>
            <a:spLocks noGrp="1"/>
          </p:cNvSpPr>
          <p:nvPr>
            <p:ph type="title"/>
          </p:nvPr>
        </p:nvSpPr>
        <p:spPr>
          <a:xfrm>
            <a:off x="828937" y="689703"/>
            <a:ext cx="7200900" cy="977900"/>
          </a:xfrm>
        </p:spPr>
        <p:txBody>
          <a:bodyPr anchor="ctr"/>
          <a:lstStyle/>
          <a:p>
            <a:pPr algn="ctr"/>
            <a:r>
              <a:rPr lang="en-US" dirty="0"/>
              <a:t>Kiosk Options</a:t>
            </a:r>
          </a:p>
        </p:txBody>
      </p:sp>
      <p:sp>
        <p:nvSpPr>
          <p:cNvPr id="3" name="Content Placeholder 2">
            <a:extLst>
              <a:ext uri="{FF2B5EF4-FFF2-40B4-BE49-F238E27FC236}">
                <a16:creationId xmlns:a16="http://schemas.microsoft.com/office/drawing/2014/main" id="{769C177C-F580-492B-91E3-6B47BD9781FB}"/>
              </a:ext>
            </a:extLst>
          </p:cNvPr>
          <p:cNvSpPr>
            <a:spLocks noGrp="1"/>
          </p:cNvSpPr>
          <p:nvPr>
            <p:ph idx="1"/>
          </p:nvPr>
        </p:nvSpPr>
        <p:spPr>
          <a:xfrm>
            <a:off x="971550" y="1884727"/>
            <a:ext cx="7200900" cy="3794620"/>
          </a:xfrm>
        </p:spPr>
        <p:txBody>
          <a:bodyPr>
            <a:normAutofit/>
          </a:bodyPr>
          <a:lstStyle/>
          <a:p>
            <a:r>
              <a:rPr lang="en-US" b="1" dirty="0"/>
              <a:t>Custom KIOSK Options </a:t>
            </a:r>
            <a:br>
              <a:rPr lang="en-US" b="1" dirty="0"/>
            </a:br>
            <a:r>
              <a:rPr lang="en-US" dirty="0"/>
              <a:t>Preset: Linked Subcenter, Location and Consultants section and Reasons.</a:t>
            </a:r>
          </a:p>
          <a:p>
            <a:r>
              <a:rPr lang="en-US" b="1" dirty="0"/>
              <a:t>Custom Questions</a:t>
            </a:r>
            <a:br>
              <a:rPr lang="en-US" b="1" dirty="0"/>
            </a:br>
            <a:r>
              <a:rPr lang="en-US" dirty="0"/>
              <a:t>Can be created and customized for each profile and can be displayed when a student logs in or out for their Visit</a:t>
            </a:r>
          </a:p>
          <a:p>
            <a:r>
              <a:rPr lang="en-US" b="1" dirty="0" err="1"/>
              <a:t>TimeCheck</a:t>
            </a:r>
            <a:br>
              <a:rPr lang="en-US" dirty="0"/>
            </a:br>
            <a:r>
              <a:rPr lang="en-US" dirty="0"/>
              <a:t>Enabling the Time check feature allows for students to check to see how much time they have spent in a center over  a week or semester time frame for each subject as well as a total time. Students can also keep Track of required times as well. </a:t>
            </a:r>
          </a:p>
        </p:txBody>
      </p:sp>
      <p:pic>
        <p:nvPicPr>
          <p:cNvPr id="5" name="Picture 4">
            <a:extLst>
              <a:ext uri="{FF2B5EF4-FFF2-40B4-BE49-F238E27FC236}">
                <a16:creationId xmlns:a16="http://schemas.microsoft.com/office/drawing/2014/main" id="{A49D91C6-C335-428B-87A1-A1A9F8A05A56}"/>
              </a:ext>
            </a:extLst>
          </p:cNvPr>
          <p:cNvPicPr>
            <a:picLocks noChangeAspect="1"/>
          </p:cNvPicPr>
          <p:nvPr/>
        </p:nvPicPr>
        <p:blipFill>
          <a:blip r:embed="rId2"/>
          <a:stretch>
            <a:fillRect/>
          </a:stretch>
        </p:blipFill>
        <p:spPr>
          <a:xfrm>
            <a:off x="6565168" y="0"/>
            <a:ext cx="2578832" cy="847417"/>
          </a:xfrm>
          <a:prstGeom prst="rect">
            <a:avLst/>
          </a:prstGeom>
        </p:spPr>
      </p:pic>
    </p:spTree>
    <p:extLst>
      <p:ext uri="{BB962C8B-B14F-4D97-AF65-F5344CB8AC3E}">
        <p14:creationId xmlns:p14="http://schemas.microsoft.com/office/powerpoint/2010/main" val="1584477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1D46E5C-8E7A-43B9-B7FD-DDB33E37D290}"/>
              </a:ext>
            </a:extLst>
          </p:cNvPr>
          <p:cNvSpPr txBox="1">
            <a:spLocks/>
          </p:cNvSpPr>
          <p:nvPr/>
        </p:nvSpPr>
        <p:spPr>
          <a:xfrm>
            <a:off x="3095537" y="645794"/>
            <a:ext cx="2583809" cy="626659"/>
          </a:xfrm>
          <a:prstGeom prst="rect">
            <a:avLst/>
          </a:prstGeom>
        </p:spPr>
        <p:txBody>
          <a:bodyPr vert="horz" lIns="91440" tIns="45720" rIns="91440" bIns="45720" rtlCol="0" anchor="b">
            <a:noAutofit/>
          </a:bodyPr>
          <a:lstStyle>
            <a:lvl1pPr algn="l" defTabSz="914377" rtl="0" eaLnBrk="1" latinLnBrk="0" hangingPunct="1">
              <a:lnSpc>
                <a:spcPct val="90000"/>
              </a:lnSpc>
              <a:spcBef>
                <a:spcPct val="0"/>
              </a:spcBef>
              <a:buNone/>
              <a:defRPr sz="3200" b="1" kern="1200" cap="all" baseline="0">
                <a:solidFill>
                  <a:srgbClr val="8D182B"/>
                </a:solidFill>
                <a:effectLst>
                  <a:outerShdw blurRad="38100" dist="25400" dir="18900000" algn="bl" rotWithShape="0">
                    <a:schemeClr val="bg1">
                      <a:alpha val="80000"/>
                    </a:schemeClr>
                  </a:outerShdw>
                </a:effectLst>
                <a:latin typeface="+mj-lt"/>
                <a:ea typeface="+mj-ea"/>
                <a:cs typeface="+mj-cs"/>
              </a:defRPr>
            </a:lvl1pPr>
          </a:lstStyle>
          <a:p>
            <a:r>
              <a:rPr lang="en-US" dirty="0"/>
              <a:t>Reports</a:t>
            </a:r>
          </a:p>
        </p:txBody>
      </p:sp>
      <p:sp>
        <p:nvSpPr>
          <p:cNvPr id="5" name="TextBox 4">
            <a:extLst>
              <a:ext uri="{FF2B5EF4-FFF2-40B4-BE49-F238E27FC236}">
                <a16:creationId xmlns:a16="http://schemas.microsoft.com/office/drawing/2014/main" id="{32184B37-C09A-46C9-B543-D31745EB4FB2}"/>
              </a:ext>
            </a:extLst>
          </p:cNvPr>
          <p:cNvSpPr txBox="1"/>
          <p:nvPr/>
        </p:nvSpPr>
        <p:spPr>
          <a:xfrm>
            <a:off x="844721" y="1865135"/>
            <a:ext cx="3609833" cy="1671868"/>
          </a:xfrm>
          <a:prstGeom prst="rect">
            <a:avLst/>
          </a:prstGeom>
          <a:noFill/>
        </p:spPr>
        <p:txBody>
          <a:bodyPr wrap="square">
            <a:spAutoFit/>
          </a:bodyPr>
          <a:lstStyle/>
          <a:p>
            <a:r>
              <a:rPr lang="en-US" sz="2000" b="1" dirty="0">
                <a:latin typeface="Times New Roman" panose="02020603050405020304" pitchFamily="18" charset="0"/>
                <a:cs typeface="Times New Roman" panose="02020603050405020304" pitchFamily="18" charset="0"/>
              </a:rPr>
              <a:t>Report Chooser:</a:t>
            </a:r>
            <a:br>
              <a:rPr lang="en-US" sz="2000" b="1"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a:p>
            <a:pPr>
              <a:lnSpc>
                <a:spcPct val="107000"/>
              </a:lnSpc>
              <a:spcBef>
                <a:spcPts val="0"/>
              </a:spcBef>
              <a:spcAft>
                <a:spcPts val="800"/>
              </a:spcAft>
            </a:pPr>
            <a:r>
              <a:rPr lang="en-US" sz="2000" dirty="0"/>
              <a:t>-Visits By?</a:t>
            </a:r>
            <a:br>
              <a:rPr lang="en-US" sz="2000" dirty="0"/>
            </a:br>
            <a:r>
              <a:rPr lang="en-US" sz="2000" dirty="0"/>
              <a:t>-Usage Snapshot</a:t>
            </a:r>
            <a:br>
              <a:rPr lang="en-US" sz="2000" dirty="0"/>
            </a:br>
            <a:r>
              <a:rPr lang="en-US" sz="2000" dirty="0"/>
              <a:t>-Students Visits Cleanup Data</a:t>
            </a:r>
          </a:p>
        </p:txBody>
      </p:sp>
      <p:pic>
        <p:nvPicPr>
          <p:cNvPr id="6" name="Picture 5">
            <a:extLst>
              <a:ext uri="{FF2B5EF4-FFF2-40B4-BE49-F238E27FC236}">
                <a16:creationId xmlns:a16="http://schemas.microsoft.com/office/drawing/2014/main" id="{16403F3B-A5EF-4F67-8EC4-0DC4B17CBE43}"/>
              </a:ext>
            </a:extLst>
          </p:cNvPr>
          <p:cNvPicPr>
            <a:picLocks noChangeAspect="1"/>
          </p:cNvPicPr>
          <p:nvPr/>
        </p:nvPicPr>
        <p:blipFill>
          <a:blip r:embed="rId2"/>
          <a:stretch>
            <a:fillRect/>
          </a:stretch>
        </p:blipFill>
        <p:spPr>
          <a:xfrm>
            <a:off x="4559244" y="1865135"/>
            <a:ext cx="4236785" cy="312773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7" name="Picture 6">
            <a:extLst>
              <a:ext uri="{FF2B5EF4-FFF2-40B4-BE49-F238E27FC236}">
                <a16:creationId xmlns:a16="http://schemas.microsoft.com/office/drawing/2014/main" id="{8AF27E21-0AD7-40CE-91C5-26600C2150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77637" y="0"/>
            <a:ext cx="2434339" cy="799469"/>
          </a:xfrm>
          <a:prstGeom prst="rect">
            <a:avLst/>
          </a:prstGeom>
        </p:spPr>
      </p:pic>
      <p:pic>
        <p:nvPicPr>
          <p:cNvPr id="8" name="Picture 7">
            <a:extLst>
              <a:ext uri="{FF2B5EF4-FFF2-40B4-BE49-F238E27FC236}">
                <a16:creationId xmlns:a16="http://schemas.microsoft.com/office/drawing/2014/main" id="{08BDD620-9A2F-4CAF-B6E4-F3223F2B4DB7}"/>
              </a:ext>
            </a:extLst>
          </p:cNvPr>
          <p:cNvPicPr>
            <a:picLocks noChangeAspect="1"/>
          </p:cNvPicPr>
          <p:nvPr/>
        </p:nvPicPr>
        <p:blipFill>
          <a:blip r:embed="rId4"/>
          <a:stretch>
            <a:fillRect/>
          </a:stretch>
        </p:blipFill>
        <p:spPr>
          <a:xfrm>
            <a:off x="6565168" y="0"/>
            <a:ext cx="2578832" cy="847417"/>
          </a:xfrm>
          <a:prstGeom prst="rect">
            <a:avLst/>
          </a:prstGeom>
        </p:spPr>
      </p:pic>
    </p:spTree>
    <p:extLst>
      <p:ext uri="{BB962C8B-B14F-4D97-AF65-F5344CB8AC3E}">
        <p14:creationId xmlns:p14="http://schemas.microsoft.com/office/powerpoint/2010/main" val="3910781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7805" y="800938"/>
            <a:ext cx="6967843" cy="645952"/>
          </a:xfrm>
        </p:spPr>
        <p:txBody>
          <a:bodyPr anchor="ctr">
            <a:noAutofit/>
          </a:bodyPr>
          <a:lstStyle/>
          <a:p>
            <a:pPr algn="ctr"/>
            <a:r>
              <a:rPr lang="en-US" sz="3600" dirty="0"/>
              <a:t>Topics We Will Cover Today</a:t>
            </a:r>
          </a:p>
        </p:txBody>
      </p:sp>
      <p:sp>
        <p:nvSpPr>
          <p:cNvPr id="3" name="Content Placeholder 2"/>
          <p:cNvSpPr>
            <a:spLocks noGrp="1"/>
          </p:cNvSpPr>
          <p:nvPr>
            <p:ph idx="1"/>
          </p:nvPr>
        </p:nvSpPr>
        <p:spPr>
          <a:xfrm>
            <a:off x="995799" y="1596704"/>
            <a:ext cx="3028425" cy="4335710"/>
          </a:xfrm>
        </p:spPr>
        <p:txBody>
          <a:bodyPr>
            <a:normAutofit/>
          </a:bodyPr>
          <a:lstStyle/>
          <a:p>
            <a:pPr marL="0" indent="0">
              <a:lnSpc>
                <a:spcPct val="107000"/>
              </a:lnSpc>
              <a:spcBef>
                <a:spcPts val="0"/>
              </a:spcBef>
              <a:spcAft>
                <a:spcPts val="800"/>
              </a:spcAft>
              <a:buNone/>
            </a:pPr>
            <a:r>
              <a:rPr lang="en-US" sz="2200" b="1" dirty="0"/>
              <a:t>Creating Visits</a:t>
            </a:r>
            <a:br>
              <a:rPr lang="en-US" dirty="0"/>
            </a:br>
            <a:r>
              <a:rPr lang="en-US" dirty="0"/>
              <a:t>-Quick Visit</a:t>
            </a:r>
            <a:br>
              <a:rPr lang="en-US" dirty="0"/>
            </a:br>
            <a:r>
              <a:rPr lang="en-US" dirty="0"/>
              <a:t>-Batch Visits</a:t>
            </a:r>
            <a:br>
              <a:rPr lang="en-US" dirty="0"/>
            </a:br>
            <a:r>
              <a:rPr lang="en-US" dirty="0"/>
              <a:t>-Work Visits</a:t>
            </a:r>
            <a:br>
              <a:rPr lang="en-US" dirty="0"/>
            </a:br>
            <a:endParaRPr lang="en-US" sz="800" dirty="0"/>
          </a:p>
          <a:p>
            <a:pPr marL="0" indent="0">
              <a:lnSpc>
                <a:spcPct val="107000"/>
              </a:lnSpc>
              <a:spcBef>
                <a:spcPts val="0"/>
              </a:spcBef>
              <a:spcAft>
                <a:spcPts val="800"/>
              </a:spcAft>
              <a:buNone/>
            </a:pPr>
            <a:r>
              <a:rPr lang="en-US" sz="2200" b="1" dirty="0"/>
              <a:t>Kiosk Options</a:t>
            </a:r>
            <a:br>
              <a:rPr lang="en-US" dirty="0"/>
            </a:br>
            <a:r>
              <a:rPr lang="en-US" dirty="0"/>
              <a:t>-Kiosk</a:t>
            </a:r>
            <a:br>
              <a:rPr lang="en-US" dirty="0"/>
            </a:br>
            <a:r>
              <a:rPr lang="en-US" dirty="0"/>
              <a:t>-Dynamic Kiosk</a:t>
            </a:r>
            <a:br>
              <a:rPr lang="en-US" dirty="0"/>
            </a:br>
            <a:br>
              <a:rPr lang="en-US" dirty="0"/>
            </a:br>
            <a:r>
              <a:rPr lang="en-US" sz="2200" b="1" dirty="0"/>
              <a:t>Managing visits</a:t>
            </a:r>
            <a:br>
              <a:rPr lang="en-US" sz="2200" b="1" dirty="0"/>
            </a:br>
            <a:r>
              <a:rPr lang="en-US" dirty="0"/>
              <a:t>-Attendance Listing</a:t>
            </a:r>
            <a:br>
              <a:rPr lang="en-US" dirty="0"/>
            </a:br>
            <a:r>
              <a:rPr lang="en-US" dirty="0"/>
              <a:t>-Quick Searches</a:t>
            </a:r>
            <a:br>
              <a:rPr lang="en-US" dirty="0"/>
            </a:br>
            <a:r>
              <a:rPr lang="en-US" dirty="0"/>
              <a:t>-Power search</a:t>
            </a:r>
          </a:p>
        </p:txBody>
      </p:sp>
      <p:pic>
        <p:nvPicPr>
          <p:cNvPr id="5" name="Picture 4">
            <a:extLst>
              <a:ext uri="{FF2B5EF4-FFF2-40B4-BE49-F238E27FC236}">
                <a16:creationId xmlns:a16="http://schemas.microsoft.com/office/drawing/2014/main" id="{5878AED8-D877-4622-B64C-389629CBD797}"/>
              </a:ext>
            </a:extLst>
          </p:cNvPr>
          <p:cNvPicPr>
            <a:picLocks noChangeAspect="1"/>
          </p:cNvPicPr>
          <p:nvPr/>
        </p:nvPicPr>
        <p:blipFill>
          <a:blip r:embed="rId2"/>
          <a:stretch>
            <a:fillRect/>
          </a:stretch>
        </p:blipFill>
        <p:spPr>
          <a:xfrm>
            <a:off x="6565168" y="0"/>
            <a:ext cx="2578832" cy="847417"/>
          </a:xfrm>
          <a:prstGeom prst="rect">
            <a:avLst/>
          </a:prstGeom>
        </p:spPr>
      </p:pic>
      <p:sp>
        <p:nvSpPr>
          <p:cNvPr id="6" name="Content Placeholder 2">
            <a:extLst>
              <a:ext uri="{FF2B5EF4-FFF2-40B4-BE49-F238E27FC236}">
                <a16:creationId xmlns:a16="http://schemas.microsoft.com/office/drawing/2014/main" id="{D091CAE2-CFAB-4AF3-AE45-6CFE064877A2}"/>
              </a:ext>
            </a:extLst>
          </p:cNvPr>
          <p:cNvSpPr txBox="1">
            <a:spLocks/>
          </p:cNvSpPr>
          <p:nvPr/>
        </p:nvSpPr>
        <p:spPr>
          <a:xfrm>
            <a:off x="4462944" y="1595306"/>
            <a:ext cx="4613944" cy="1454917"/>
          </a:xfrm>
          <a:prstGeom prst="rect">
            <a:avLst/>
          </a:prstGeom>
        </p:spPr>
        <p:txBody>
          <a:bodyPr vert="horz" lIns="91440" tIns="45720" rIns="91440" bIns="45720" rtlCol="0">
            <a:noAutofit/>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2"/>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2"/>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2"/>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2"/>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2"/>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0" indent="0">
              <a:lnSpc>
                <a:spcPct val="107000"/>
              </a:lnSpc>
              <a:spcBef>
                <a:spcPts val="0"/>
              </a:spcBef>
              <a:spcAft>
                <a:spcPts val="800"/>
              </a:spcAft>
              <a:buFont typeface="Arial" pitchFamily="34" charset="0"/>
              <a:buNone/>
            </a:pPr>
            <a:r>
              <a:rPr lang="en-US" b="1" dirty="0"/>
              <a:t>Visit Permissions &amp; Settings</a:t>
            </a:r>
          </a:p>
          <a:p>
            <a:pPr marL="0" indent="0">
              <a:lnSpc>
                <a:spcPct val="107000"/>
              </a:lnSpc>
              <a:spcBef>
                <a:spcPts val="0"/>
              </a:spcBef>
              <a:spcAft>
                <a:spcPts val="800"/>
              </a:spcAft>
              <a:buFont typeface="Arial" pitchFamily="34" charset="0"/>
              <a:buNone/>
            </a:pPr>
            <a:r>
              <a:rPr lang="en-US" dirty="0"/>
              <a:t>-Group Permissions (Center Access)</a:t>
            </a:r>
            <a:br>
              <a:rPr lang="en-US" dirty="0"/>
            </a:br>
            <a:r>
              <a:rPr lang="en-US" dirty="0"/>
              <a:t>-Group Access (Students/Visit)</a:t>
            </a:r>
            <a:br>
              <a:rPr lang="en-US" dirty="0"/>
            </a:br>
            <a:r>
              <a:rPr lang="en-US" dirty="0"/>
              <a:t>-Log List Customization</a:t>
            </a:r>
          </a:p>
          <a:p>
            <a:pPr marL="0" indent="0">
              <a:lnSpc>
                <a:spcPct val="107000"/>
              </a:lnSpc>
              <a:spcBef>
                <a:spcPts val="0"/>
              </a:spcBef>
              <a:spcAft>
                <a:spcPts val="800"/>
              </a:spcAft>
              <a:buFont typeface="Arial" pitchFamily="34" charset="0"/>
              <a:buNone/>
            </a:pPr>
            <a:endParaRPr lang="en-US" dirty="0"/>
          </a:p>
          <a:p>
            <a:pPr marL="0" indent="0">
              <a:lnSpc>
                <a:spcPct val="107000"/>
              </a:lnSpc>
              <a:spcBef>
                <a:spcPts val="0"/>
              </a:spcBef>
              <a:spcAft>
                <a:spcPts val="800"/>
              </a:spcAft>
              <a:buFont typeface="Arial" pitchFamily="34" charset="0"/>
              <a:buNone/>
            </a:pPr>
            <a:br>
              <a:rPr lang="en-US" dirty="0"/>
            </a:br>
            <a:endParaRPr lang="en-US" dirty="0"/>
          </a:p>
        </p:txBody>
      </p:sp>
      <p:pic>
        <p:nvPicPr>
          <p:cNvPr id="9" name="Picture 8">
            <a:extLst>
              <a:ext uri="{FF2B5EF4-FFF2-40B4-BE49-F238E27FC236}">
                <a16:creationId xmlns:a16="http://schemas.microsoft.com/office/drawing/2014/main" id="{FB01F1B9-CF7C-4255-8210-640527C6CDEF}"/>
              </a:ext>
            </a:extLst>
          </p:cNvPr>
          <p:cNvPicPr>
            <a:picLocks noChangeAspect="1"/>
          </p:cNvPicPr>
          <p:nvPr/>
        </p:nvPicPr>
        <p:blipFill>
          <a:blip r:embed="rId3"/>
          <a:stretch>
            <a:fillRect/>
          </a:stretch>
        </p:blipFill>
        <p:spPr>
          <a:xfrm>
            <a:off x="4572000" y="4664279"/>
            <a:ext cx="4127385" cy="1605919"/>
          </a:xfrm>
          <a:prstGeom prst="rect">
            <a:avLst/>
          </a:prstGeom>
          <a:ln w="12700">
            <a:solidFill>
              <a:schemeClr val="tx1"/>
            </a:solidFill>
          </a:ln>
        </p:spPr>
      </p:pic>
      <p:sp>
        <p:nvSpPr>
          <p:cNvPr id="10" name="Content Placeholder 2">
            <a:extLst>
              <a:ext uri="{FF2B5EF4-FFF2-40B4-BE49-F238E27FC236}">
                <a16:creationId xmlns:a16="http://schemas.microsoft.com/office/drawing/2014/main" id="{54207F90-F9CE-4693-8BBA-27351BCC67BA}"/>
              </a:ext>
            </a:extLst>
          </p:cNvPr>
          <p:cNvSpPr txBox="1">
            <a:spLocks/>
          </p:cNvSpPr>
          <p:nvPr/>
        </p:nvSpPr>
        <p:spPr>
          <a:xfrm>
            <a:off x="4493087" y="3113916"/>
            <a:ext cx="4144161" cy="1368391"/>
          </a:xfrm>
          <a:prstGeom prst="rect">
            <a:avLst/>
          </a:prstGeom>
        </p:spPr>
        <p:txBody>
          <a:bodyPr vert="horz" lIns="91440" tIns="45720" rIns="91440" bIns="45720" rtlCol="0">
            <a:noAutofit/>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2"/>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2"/>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2"/>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2"/>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2"/>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0" indent="0">
              <a:lnSpc>
                <a:spcPct val="107000"/>
              </a:lnSpc>
              <a:spcBef>
                <a:spcPts val="0"/>
              </a:spcBef>
              <a:spcAft>
                <a:spcPts val="800"/>
              </a:spcAft>
              <a:buFont typeface="Arial" pitchFamily="34" charset="0"/>
              <a:buNone/>
            </a:pPr>
            <a:r>
              <a:rPr lang="en-US" b="1" dirty="0"/>
              <a:t>Reports</a:t>
            </a:r>
            <a:br>
              <a:rPr lang="en-US" dirty="0"/>
            </a:br>
            <a:r>
              <a:rPr lang="en-US" dirty="0"/>
              <a:t>-Visits By?</a:t>
            </a:r>
            <a:br>
              <a:rPr lang="en-US" dirty="0"/>
            </a:br>
            <a:r>
              <a:rPr lang="en-US" dirty="0"/>
              <a:t>-Usage Snapshot</a:t>
            </a:r>
            <a:br>
              <a:rPr lang="en-US" dirty="0"/>
            </a:br>
            <a:r>
              <a:rPr lang="en-US" dirty="0"/>
              <a:t>-Students Visits Cleanup Data</a:t>
            </a:r>
          </a:p>
          <a:p>
            <a:pPr marL="0" indent="0">
              <a:lnSpc>
                <a:spcPct val="107000"/>
              </a:lnSpc>
              <a:spcBef>
                <a:spcPts val="0"/>
              </a:spcBef>
              <a:spcAft>
                <a:spcPts val="800"/>
              </a:spcAft>
              <a:buFont typeface="Arial" pitchFamily="34" charset="0"/>
              <a:buNone/>
            </a:pPr>
            <a:br>
              <a:rPr lang="en-US" dirty="0"/>
            </a:br>
            <a:endParaRPr lang="en-US" dirty="0"/>
          </a:p>
        </p:txBody>
      </p:sp>
    </p:spTree>
    <p:extLst>
      <p:ext uri="{BB962C8B-B14F-4D97-AF65-F5344CB8AC3E}">
        <p14:creationId xmlns:p14="http://schemas.microsoft.com/office/powerpoint/2010/main" val="142462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4170D-E48E-46D6-B9F8-5E4471CB76B4}"/>
              </a:ext>
            </a:extLst>
          </p:cNvPr>
          <p:cNvSpPr>
            <a:spLocks noGrp="1"/>
          </p:cNvSpPr>
          <p:nvPr>
            <p:ph type="title"/>
          </p:nvPr>
        </p:nvSpPr>
        <p:spPr>
          <a:xfrm>
            <a:off x="1800680" y="839157"/>
            <a:ext cx="5542635" cy="609600"/>
          </a:xfrm>
        </p:spPr>
        <p:txBody>
          <a:bodyPr anchor="ctr">
            <a:noAutofit/>
          </a:bodyPr>
          <a:lstStyle/>
          <a:p>
            <a:pPr algn="ctr"/>
            <a:r>
              <a:rPr lang="en-US" b="1" dirty="0"/>
              <a:t>Creating </a:t>
            </a:r>
            <a:r>
              <a:rPr lang="en-US" dirty="0"/>
              <a:t>Quick Visits</a:t>
            </a:r>
          </a:p>
        </p:txBody>
      </p:sp>
      <p:sp>
        <p:nvSpPr>
          <p:cNvPr id="3" name="Content Placeholder 2">
            <a:extLst>
              <a:ext uri="{FF2B5EF4-FFF2-40B4-BE49-F238E27FC236}">
                <a16:creationId xmlns:a16="http://schemas.microsoft.com/office/drawing/2014/main" id="{54E39832-0575-42A4-A376-94ED13A1BAAD}"/>
              </a:ext>
            </a:extLst>
          </p:cNvPr>
          <p:cNvSpPr>
            <a:spLocks noGrp="1"/>
          </p:cNvSpPr>
          <p:nvPr>
            <p:ph idx="1"/>
          </p:nvPr>
        </p:nvSpPr>
        <p:spPr>
          <a:xfrm>
            <a:off x="1512401" y="1542119"/>
            <a:ext cx="6119192" cy="432743"/>
          </a:xfrm>
        </p:spPr>
        <p:txBody>
          <a:bodyPr>
            <a:normAutofit/>
          </a:bodyPr>
          <a:lstStyle/>
          <a:p>
            <a:r>
              <a:rPr lang="en-US" sz="2000" dirty="0"/>
              <a:t>Quick Visits allow you to create visits after the fact. </a:t>
            </a:r>
            <a:endParaRPr lang="en-US" dirty="0"/>
          </a:p>
        </p:txBody>
      </p:sp>
      <p:pic>
        <p:nvPicPr>
          <p:cNvPr id="4" name="Picture 3">
            <a:extLst>
              <a:ext uri="{FF2B5EF4-FFF2-40B4-BE49-F238E27FC236}">
                <a16:creationId xmlns:a16="http://schemas.microsoft.com/office/drawing/2014/main" id="{F3DA041A-B039-4625-8EBF-76EF7DA4E97C}"/>
              </a:ext>
            </a:extLst>
          </p:cNvPr>
          <p:cNvPicPr>
            <a:picLocks noChangeAspect="1"/>
          </p:cNvPicPr>
          <p:nvPr/>
        </p:nvPicPr>
        <p:blipFill>
          <a:blip r:embed="rId2"/>
          <a:stretch>
            <a:fillRect/>
          </a:stretch>
        </p:blipFill>
        <p:spPr>
          <a:xfrm>
            <a:off x="1431682" y="2287914"/>
            <a:ext cx="6280629" cy="3736974"/>
          </a:xfrm>
          <a:prstGeom prst="rect">
            <a:avLst/>
          </a:prstGeom>
          <a:ln w="9525" cap="sq">
            <a:solidFill>
              <a:srgbClr val="000000"/>
            </a:solidFill>
            <a:prstDash val="solid"/>
            <a:miter lim="800000"/>
          </a:ln>
          <a:effectLst>
            <a:outerShdw blurRad="50800" dist="38100" dir="2700000" algn="tl" rotWithShape="0">
              <a:srgbClr val="000000">
                <a:alpha val="43000"/>
              </a:srgbClr>
            </a:outerShdw>
          </a:effectLst>
        </p:spPr>
      </p:pic>
      <p:pic>
        <p:nvPicPr>
          <p:cNvPr id="6" name="Picture 5">
            <a:extLst>
              <a:ext uri="{FF2B5EF4-FFF2-40B4-BE49-F238E27FC236}">
                <a16:creationId xmlns:a16="http://schemas.microsoft.com/office/drawing/2014/main" id="{DF094FE0-ECB0-45BC-8DAF-C8D0A84C354A}"/>
              </a:ext>
            </a:extLst>
          </p:cNvPr>
          <p:cNvPicPr>
            <a:picLocks noChangeAspect="1"/>
          </p:cNvPicPr>
          <p:nvPr/>
        </p:nvPicPr>
        <p:blipFill>
          <a:blip r:embed="rId3"/>
          <a:stretch>
            <a:fillRect/>
          </a:stretch>
        </p:blipFill>
        <p:spPr>
          <a:xfrm>
            <a:off x="6565168" y="0"/>
            <a:ext cx="2578832" cy="847417"/>
          </a:xfrm>
          <a:prstGeom prst="rect">
            <a:avLst/>
          </a:prstGeom>
        </p:spPr>
      </p:pic>
    </p:spTree>
    <p:extLst>
      <p:ext uri="{BB962C8B-B14F-4D97-AF65-F5344CB8AC3E}">
        <p14:creationId xmlns:p14="http://schemas.microsoft.com/office/powerpoint/2010/main" val="4056164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4750D-CF3E-4F89-B279-177B89639ED8}"/>
              </a:ext>
            </a:extLst>
          </p:cNvPr>
          <p:cNvSpPr>
            <a:spLocks noGrp="1"/>
          </p:cNvSpPr>
          <p:nvPr>
            <p:ph type="title"/>
          </p:nvPr>
        </p:nvSpPr>
        <p:spPr>
          <a:xfrm>
            <a:off x="770215" y="423708"/>
            <a:ext cx="7200900" cy="977900"/>
          </a:xfrm>
        </p:spPr>
        <p:txBody>
          <a:bodyPr anchor="ctr"/>
          <a:lstStyle/>
          <a:p>
            <a:pPr algn="ctr"/>
            <a:r>
              <a:rPr lang="en-US" b="1" dirty="0"/>
              <a:t>Creating Batch Visits</a:t>
            </a:r>
          </a:p>
        </p:txBody>
      </p:sp>
      <p:sp>
        <p:nvSpPr>
          <p:cNvPr id="3" name="Content Placeholder 2">
            <a:extLst>
              <a:ext uri="{FF2B5EF4-FFF2-40B4-BE49-F238E27FC236}">
                <a16:creationId xmlns:a16="http://schemas.microsoft.com/office/drawing/2014/main" id="{E26402E1-CD1B-4007-9081-4ED161280C32}"/>
              </a:ext>
            </a:extLst>
          </p:cNvPr>
          <p:cNvSpPr>
            <a:spLocks noGrp="1"/>
          </p:cNvSpPr>
          <p:nvPr>
            <p:ph idx="1"/>
          </p:nvPr>
        </p:nvSpPr>
        <p:spPr>
          <a:xfrm>
            <a:off x="226503" y="1371600"/>
            <a:ext cx="8523213" cy="4878197"/>
          </a:xfrm>
        </p:spPr>
        <p:txBody>
          <a:bodyPr>
            <a:normAutofit lnSpcReduction="10000"/>
          </a:bodyPr>
          <a:lstStyle/>
          <a:p>
            <a:pPr marL="45719" indent="0">
              <a:buNone/>
            </a:pPr>
            <a:r>
              <a:rPr lang="en-US" sz="2200" dirty="0"/>
              <a:t>Allows You to Record a Visits for a Group, Workshop or S.I. Session</a:t>
            </a:r>
          </a:p>
          <a:p>
            <a:r>
              <a:rPr lang="en-US" sz="2100" b="1" dirty="0"/>
              <a:t>Batch Entry </a:t>
            </a:r>
            <a:r>
              <a:rPr lang="en-US" sz="2100" dirty="0"/>
              <a:t>- </a:t>
            </a:r>
            <a:r>
              <a:rPr lang="en-US" sz="2200" dirty="0"/>
              <a:t>Batch Entry allows you to enter basic visit information once (time, tutor, subject), then you can create visits and write notes for one student at a time. You can also create visits for several students at once with the “SELECTED” button, which will use your student listing search results. </a:t>
            </a:r>
          </a:p>
          <a:p>
            <a:r>
              <a:rPr lang="en-US" sz="2100" b="1" dirty="0"/>
              <a:t>S.I. Batch entry </a:t>
            </a:r>
            <a:r>
              <a:rPr lang="en-US" sz="2100" dirty="0"/>
              <a:t>- SI Batch Entry provides a list of students enrolled in the course you selected. You can simply highlight the students you want to create the new visit for by clicking on their names. Data is filtered by Students with or without previous visits. </a:t>
            </a:r>
          </a:p>
          <a:p>
            <a:r>
              <a:rPr lang="en-US" sz="2100" b="1" dirty="0"/>
              <a:t>Batch Scan </a:t>
            </a:r>
            <a:r>
              <a:rPr lang="en-US" sz="2100" dirty="0"/>
              <a:t>- Batch Scan allows you to create visits for many students at once from a text file. Simply copy/paste the contents of the file into the “Scanned Data” field, set the Scan Type to ID, Sequence, Email, or Other ID, and type in any notes you want to leave. A visit record will be created for each student in the file. </a:t>
            </a:r>
          </a:p>
        </p:txBody>
      </p:sp>
      <p:pic>
        <p:nvPicPr>
          <p:cNvPr id="8" name="Picture 7">
            <a:extLst>
              <a:ext uri="{FF2B5EF4-FFF2-40B4-BE49-F238E27FC236}">
                <a16:creationId xmlns:a16="http://schemas.microsoft.com/office/drawing/2014/main" id="{7C8DE33A-F9A5-44CB-BC3C-206C4EFFA828}"/>
              </a:ext>
            </a:extLst>
          </p:cNvPr>
          <p:cNvPicPr>
            <a:picLocks noChangeAspect="1"/>
          </p:cNvPicPr>
          <p:nvPr/>
        </p:nvPicPr>
        <p:blipFill>
          <a:blip r:embed="rId2"/>
          <a:stretch>
            <a:fillRect/>
          </a:stretch>
        </p:blipFill>
        <p:spPr>
          <a:xfrm>
            <a:off x="6565168" y="0"/>
            <a:ext cx="2578832" cy="847417"/>
          </a:xfrm>
          <a:prstGeom prst="rect">
            <a:avLst/>
          </a:prstGeom>
        </p:spPr>
      </p:pic>
    </p:spTree>
    <p:extLst>
      <p:ext uri="{BB962C8B-B14F-4D97-AF65-F5344CB8AC3E}">
        <p14:creationId xmlns:p14="http://schemas.microsoft.com/office/powerpoint/2010/main" val="1404532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4750D-CF3E-4F89-B279-177B89639ED8}"/>
              </a:ext>
            </a:extLst>
          </p:cNvPr>
          <p:cNvSpPr>
            <a:spLocks noGrp="1"/>
          </p:cNvSpPr>
          <p:nvPr>
            <p:ph type="title"/>
          </p:nvPr>
        </p:nvSpPr>
        <p:spPr>
          <a:xfrm>
            <a:off x="2251655" y="588322"/>
            <a:ext cx="4825242" cy="847418"/>
          </a:xfrm>
        </p:spPr>
        <p:txBody>
          <a:bodyPr anchor="ctr"/>
          <a:lstStyle/>
          <a:p>
            <a:pPr algn="ctr"/>
            <a:r>
              <a:rPr lang="en-US" dirty="0"/>
              <a:t>Log Listing</a:t>
            </a:r>
          </a:p>
        </p:txBody>
      </p:sp>
      <p:sp>
        <p:nvSpPr>
          <p:cNvPr id="3" name="Content Placeholder 2">
            <a:extLst>
              <a:ext uri="{FF2B5EF4-FFF2-40B4-BE49-F238E27FC236}">
                <a16:creationId xmlns:a16="http://schemas.microsoft.com/office/drawing/2014/main" id="{E26402E1-CD1B-4007-9081-4ED161280C32}"/>
              </a:ext>
            </a:extLst>
          </p:cNvPr>
          <p:cNvSpPr>
            <a:spLocks noGrp="1"/>
          </p:cNvSpPr>
          <p:nvPr>
            <p:ph idx="1"/>
          </p:nvPr>
        </p:nvSpPr>
        <p:spPr>
          <a:xfrm>
            <a:off x="832607" y="1520871"/>
            <a:ext cx="7478786" cy="1193827"/>
          </a:xfrm>
        </p:spPr>
        <p:txBody>
          <a:bodyPr>
            <a:normAutofit/>
          </a:bodyPr>
          <a:lstStyle/>
          <a:p>
            <a:r>
              <a:rPr lang="en-US" sz="1800" dirty="0"/>
              <a:t>Digital Sign-in Sheet to Quickly Identify Who is Logged in</a:t>
            </a:r>
          </a:p>
          <a:p>
            <a:r>
              <a:rPr lang="en-US" sz="1800" dirty="0"/>
              <a:t>The Log Listing and Kiosk views of TracCloud can be easily customized, determining what data shows up and how it displays. </a:t>
            </a:r>
          </a:p>
        </p:txBody>
      </p:sp>
      <p:pic>
        <p:nvPicPr>
          <p:cNvPr id="5" name="Picture 4">
            <a:extLst>
              <a:ext uri="{FF2B5EF4-FFF2-40B4-BE49-F238E27FC236}">
                <a16:creationId xmlns:a16="http://schemas.microsoft.com/office/drawing/2014/main" id="{1610086E-031E-413A-84EA-C51ED0FABA06}"/>
              </a:ext>
            </a:extLst>
          </p:cNvPr>
          <p:cNvPicPr>
            <a:picLocks noChangeAspect="1"/>
          </p:cNvPicPr>
          <p:nvPr/>
        </p:nvPicPr>
        <p:blipFill>
          <a:blip r:embed="rId2"/>
          <a:stretch>
            <a:fillRect/>
          </a:stretch>
        </p:blipFill>
        <p:spPr>
          <a:xfrm>
            <a:off x="708803" y="3043798"/>
            <a:ext cx="7910945" cy="2817088"/>
          </a:xfrm>
          <a:prstGeom prst="rect">
            <a:avLst/>
          </a:prstGeom>
          <a:ln w="9525" cap="sq">
            <a:solidFill>
              <a:srgbClr val="000000"/>
            </a:solidFill>
            <a:prstDash val="solid"/>
            <a:miter lim="800000"/>
          </a:ln>
          <a:effectLst>
            <a:outerShdw blurRad="50800" dist="38100" dir="2700000" algn="tl" rotWithShape="0">
              <a:srgbClr val="000000">
                <a:alpha val="43000"/>
              </a:srgbClr>
            </a:outerShdw>
          </a:effectLst>
        </p:spPr>
      </p:pic>
      <p:pic>
        <p:nvPicPr>
          <p:cNvPr id="7" name="Picture 6">
            <a:extLst>
              <a:ext uri="{FF2B5EF4-FFF2-40B4-BE49-F238E27FC236}">
                <a16:creationId xmlns:a16="http://schemas.microsoft.com/office/drawing/2014/main" id="{3BDF0741-2B31-481C-A78F-97C6481103AB}"/>
              </a:ext>
            </a:extLst>
          </p:cNvPr>
          <p:cNvPicPr>
            <a:picLocks noChangeAspect="1"/>
          </p:cNvPicPr>
          <p:nvPr/>
        </p:nvPicPr>
        <p:blipFill>
          <a:blip r:embed="rId3"/>
          <a:stretch>
            <a:fillRect/>
          </a:stretch>
        </p:blipFill>
        <p:spPr>
          <a:xfrm>
            <a:off x="6565168" y="0"/>
            <a:ext cx="2578832" cy="847417"/>
          </a:xfrm>
          <a:prstGeom prst="rect">
            <a:avLst/>
          </a:prstGeom>
        </p:spPr>
      </p:pic>
    </p:spTree>
    <p:extLst>
      <p:ext uri="{BB962C8B-B14F-4D97-AF65-F5344CB8AC3E}">
        <p14:creationId xmlns:p14="http://schemas.microsoft.com/office/powerpoint/2010/main" val="544327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4C7D3-2853-43CB-AD2B-623D0036E081}"/>
              </a:ext>
            </a:extLst>
          </p:cNvPr>
          <p:cNvSpPr>
            <a:spLocks noGrp="1"/>
          </p:cNvSpPr>
          <p:nvPr>
            <p:ph type="title"/>
          </p:nvPr>
        </p:nvSpPr>
        <p:spPr>
          <a:xfrm>
            <a:off x="907844" y="602838"/>
            <a:ext cx="7200900" cy="977900"/>
          </a:xfrm>
        </p:spPr>
        <p:txBody>
          <a:bodyPr anchor="ctr"/>
          <a:lstStyle/>
          <a:p>
            <a:pPr algn="ctr"/>
            <a:r>
              <a:rPr lang="en-US" dirty="0"/>
              <a:t>Work visit listing</a:t>
            </a:r>
          </a:p>
        </p:txBody>
      </p:sp>
      <p:sp>
        <p:nvSpPr>
          <p:cNvPr id="3" name="Content Placeholder 2">
            <a:extLst>
              <a:ext uri="{FF2B5EF4-FFF2-40B4-BE49-F238E27FC236}">
                <a16:creationId xmlns:a16="http://schemas.microsoft.com/office/drawing/2014/main" id="{F497BEEB-E924-441B-ABD0-33E6FD9D6814}"/>
              </a:ext>
            </a:extLst>
          </p:cNvPr>
          <p:cNvSpPr>
            <a:spLocks noGrp="1"/>
          </p:cNvSpPr>
          <p:nvPr>
            <p:ph idx="1"/>
          </p:nvPr>
        </p:nvSpPr>
        <p:spPr>
          <a:xfrm>
            <a:off x="225715" y="1661020"/>
            <a:ext cx="8692569" cy="1687698"/>
          </a:xfrm>
        </p:spPr>
        <p:txBody>
          <a:bodyPr>
            <a:normAutofit/>
          </a:bodyPr>
          <a:lstStyle/>
          <a:p>
            <a:r>
              <a:rPr lang="en-US" dirty="0"/>
              <a:t>If your Profile Preferences allow it, consultants can login for work from a Kiosk or on the Log Listing by clicking the first highlighted icon below. This will prompt them to choose a center and work reason for their visit. The second icon opens a window that displays currently logged in consultants.</a:t>
            </a:r>
          </a:p>
        </p:txBody>
      </p:sp>
      <p:pic>
        <p:nvPicPr>
          <p:cNvPr id="4" name="Picture 3">
            <a:extLst>
              <a:ext uri="{FF2B5EF4-FFF2-40B4-BE49-F238E27FC236}">
                <a16:creationId xmlns:a16="http://schemas.microsoft.com/office/drawing/2014/main" id="{E43E7C4F-E1AB-4DDC-9BE2-B0689ED9680A}"/>
              </a:ext>
            </a:extLst>
          </p:cNvPr>
          <p:cNvPicPr>
            <a:picLocks noChangeAspect="1"/>
          </p:cNvPicPr>
          <p:nvPr/>
        </p:nvPicPr>
        <p:blipFill>
          <a:blip r:embed="rId2"/>
          <a:stretch>
            <a:fillRect/>
          </a:stretch>
        </p:blipFill>
        <p:spPr>
          <a:xfrm>
            <a:off x="2095423" y="3348718"/>
            <a:ext cx="4825741" cy="2434318"/>
          </a:xfrm>
          <a:prstGeom prst="rect">
            <a:avLst/>
          </a:prstGeom>
          <a:ln w="9525" cap="sq">
            <a:solidFill>
              <a:srgbClr val="000000"/>
            </a:solidFill>
            <a:prstDash val="solid"/>
            <a:miter lim="800000"/>
          </a:ln>
          <a:effectLst>
            <a:outerShdw blurRad="50800" dist="38100" dir="2700000" algn="tl" rotWithShape="0">
              <a:srgbClr val="000000">
                <a:alpha val="43000"/>
              </a:srgbClr>
            </a:outerShdw>
          </a:effectLst>
        </p:spPr>
      </p:pic>
      <p:pic>
        <p:nvPicPr>
          <p:cNvPr id="5" name="Picture 4">
            <a:extLst>
              <a:ext uri="{FF2B5EF4-FFF2-40B4-BE49-F238E27FC236}">
                <a16:creationId xmlns:a16="http://schemas.microsoft.com/office/drawing/2014/main" id="{1830EC1F-F52A-4E26-BDC0-C72DF4612556}"/>
              </a:ext>
            </a:extLst>
          </p:cNvPr>
          <p:cNvPicPr>
            <a:picLocks noChangeAspect="1"/>
          </p:cNvPicPr>
          <p:nvPr/>
        </p:nvPicPr>
        <p:blipFill>
          <a:blip r:embed="rId3"/>
          <a:stretch>
            <a:fillRect/>
          </a:stretch>
        </p:blipFill>
        <p:spPr>
          <a:xfrm>
            <a:off x="6565168" y="0"/>
            <a:ext cx="2578832" cy="847417"/>
          </a:xfrm>
          <a:prstGeom prst="rect">
            <a:avLst/>
          </a:prstGeom>
        </p:spPr>
      </p:pic>
    </p:spTree>
    <p:extLst>
      <p:ext uri="{BB962C8B-B14F-4D97-AF65-F5344CB8AC3E}">
        <p14:creationId xmlns:p14="http://schemas.microsoft.com/office/powerpoint/2010/main" val="3726713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C8348-62D9-41BB-8134-39DB2A25FE33}"/>
              </a:ext>
            </a:extLst>
          </p:cNvPr>
          <p:cNvSpPr>
            <a:spLocks noGrp="1"/>
          </p:cNvSpPr>
          <p:nvPr>
            <p:ph type="title"/>
          </p:nvPr>
        </p:nvSpPr>
        <p:spPr>
          <a:xfrm>
            <a:off x="971550" y="350157"/>
            <a:ext cx="7200900" cy="977900"/>
          </a:xfrm>
        </p:spPr>
        <p:txBody>
          <a:bodyPr/>
          <a:lstStyle/>
          <a:p>
            <a:r>
              <a:rPr lang="en-US" dirty="0"/>
              <a:t>Log Listing Display Sample</a:t>
            </a:r>
          </a:p>
        </p:txBody>
      </p:sp>
      <p:sp>
        <p:nvSpPr>
          <p:cNvPr id="3" name="Content Placeholder 2">
            <a:extLst>
              <a:ext uri="{FF2B5EF4-FFF2-40B4-BE49-F238E27FC236}">
                <a16:creationId xmlns:a16="http://schemas.microsoft.com/office/drawing/2014/main" id="{9D9A880F-0133-4514-B03B-37FA8A591004}"/>
              </a:ext>
            </a:extLst>
          </p:cNvPr>
          <p:cNvSpPr>
            <a:spLocks noGrp="1"/>
          </p:cNvSpPr>
          <p:nvPr>
            <p:ph idx="1"/>
          </p:nvPr>
        </p:nvSpPr>
        <p:spPr>
          <a:xfrm>
            <a:off x="971550" y="1618159"/>
            <a:ext cx="7200900" cy="919891"/>
          </a:xfrm>
        </p:spPr>
        <p:txBody>
          <a:bodyPr/>
          <a:lstStyle/>
          <a:p>
            <a:r>
              <a:rPr lang="en-US" dirty="0"/>
              <a:t>The Log Listing and Kiosk views of TracCloud can be easily customized, determining what data shows up and how it displays.</a:t>
            </a:r>
          </a:p>
          <a:p>
            <a:endParaRPr lang="en-US" dirty="0"/>
          </a:p>
        </p:txBody>
      </p:sp>
      <p:pic>
        <p:nvPicPr>
          <p:cNvPr id="4" name="Picture 3">
            <a:extLst>
              <a:ext uri="{FF2B5EF4-FFF2-40B4-BE49-F238E27FC236}">
                <a16:creationId xmlns:a16="http://schemas.microsoft.com/office/drawing/2014/main" id="{06AA0EA8-6373-4D55-BD6F-4386121CB0B8}"/>
              </a:ext>
            </a:extLst>
          </p:cNvPr>
          <p:cNvPicPr>
            <a:picLocks noChangeAspect="1"/>
          </p:cNvPicPr>
          <p:nvPr/>
        </p:nvPicPr>
        <p:blipFill>
          <a:blip r:embed="rId2"/>
          <a:stretch>
            <a:fillRect/>
          </a:stretch>
        </p:blipFill>
        <p:spPr>
          <a:xfrm>
            <a:off x="6565168" y="0"/>
            <a:ext cx="2578832" cy="847417"/>
          </a:xfrm>
          <a:prstGeom prst="rect">
            <a:avLst/>
          </a:prstGeom>
        </p:spPr>
      </p:pic>
      <p:pic>
        <p:nvPicPr>
          <p:cNvPr id="13" name="Picture 12">
            <a:extLst>
              <a:ext uri="{FF2B5EF4-FFF2-40B4-BE49-F238E27FC236}">
                <a16:creationId xmlns:a16="http://schemas.microsoft.com/office/drawing/2014/main" id="{9245E831-8126-49FD-9726-48596D8B0206}"/>
              </a:ext>
            </a:extLst>
          </p:cNvPr>
          <p:cNvPicPr>
            <a:picLocks noChangeAspect="1"/>
          </p:cNvPicPr>
          <p:nvPr/>
        </p:nvPicPr>
        <p:blipFill>
          <a:blip r:embed="rId3"/>
          <a:stretch>
            <a:fillRect/>
          </a:stretch>
        </p:blipFill>
        <p:spPr>
          <a:xfrm>
            <a:off x="257498" y="2975745"/>
            <a:ext cx="3630014" cy="225103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5" name="Picture 14">
            <a:extLst>
              <a:ext uri="{FF2B5EF4-FFF2-40B4-BE49-F238E27FC236}">
                <a16:creationId xmlns:a16="http://schemas.microsoft.com/office/drawing/2014/main" id="{4454AA21-F3D5-402C-95E6-6FACB16C1277}"/>
              </a:ext>
            </a:extLst>
          </p:cNvPr>
          <p:cNvPicPr>
            <a:picLocks noChangeAspect="1"/>
          </p:cNvPicPr>
          <p:nvPr/>
        </p:nvPicPr>
        <p:blipFill>
          <a:blip r:embed="rId4"/>
          <a:stretch>
            <a:fillRect/>
          </a:stretch>
        </p:blipFill>
        <p:spPr>
          <a:xfrm>
            <a:off x="4890853" y="2975745"/>
            <a:ext cx="3993089" cy="229309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cxnSp>
        <p:nvCxnSpPr>
          <p:cNvPr id="17" name="Straight Arrow Connector 16">
            <a:extLst>
              <a:ext uri="{FF2B5EF4-FFF2-40B4-BE49-F238E27FC236}">
                <a16:creationId xmlns:a16="http://schemas.microsoft.com/office/drawing/2014/main" id="{57CA7150-2A2A-4C62-90E1-B0CDD5987081}"/>
              </a:ext>
            </a:extLst>
          </p:cNvPr>
          <p:cNvCxnSpPr>
            <a:cxnSpLocks/>
          </p:cNvCxnSpPr>
          <p:nvPr/>
        </p:nvCxnSpPr>
        <p:spPr>
          <a:xfrm flipV="1">
            <a:off x="4074560" y="4072258"/>
            <a:ext cx="681998" cy="58009"/>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6" name="Arrow: Right 5">
            <a:extLst>
              <a:ext uri="{FF2B5EF4-FFF2-40B4-BE49-F238E27FC236}">
                <a16:creationId xmlns:a16="http://schemas.microsoft.com/office/drawing/2014/main" id="{4AAAF49F-1D2C-4FEE-8E1C-38C5A420D870}"/>
              </a:ext>
            </a:extLst>
          </p:cNvPr>
          <p:cNvSpPr/>
          <p:nvPr/>
        </p:nvSpPr>
        <p:spPr>
          <a:xfrm>
            <a:off x="3936330" y="3930247"/>
            <a:ext cx="905704" cy="3420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80891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FEFA1-FC61-4F4B-AAA7-AA87E71AF89C}"/>
              </a:ext>
            </a:extLst>
          </p:cNvPr>
          <p:cNvSpPr>
            <a:spLocks noGrp="1"/>
          </p:cNvSpPr>
          <p:nvPr>
            <p:ph type="title"/>
          </p:nvPr>
        </p:nvSpPr>
        <p:spPr/>
        <p:txBody>
          <a:bodyPr anchor="ctr"/>
          <a:lstStyle/>
          <a:p>
            <a:pPr algn="ctr"/>
            <a:r>
              <a:rPr lang="en-US" dirty="0"/>
              <a:t>Waiting List options</a:t>
            </a:r>
          </a:p>
        </p:txBody>
      </p:sp>
      <p:sp>
        <p:nvSpPr>
          <p:cNvPr id="3" name="Content Placeholder 2">
            <a:extLst>
              <a:ext uri="{FF2B5EF4-FFF2-40B4-BE49-F238E27FC236}">
                <a16:creationId xmlns:a16="http://schemas.microsoft.com/office/drawing/2014/main" id="{D35D14E5-35FF-49CF-93CC-13CD95F4F92F}"/>
              </a:ext>
            </a:extLst>
          </p:cNvPr>
          <p:cNvSpPr>
            <a:spLocks noGrp="1"/>
          </p:cNvSpPr>
          <p:nvPr>
            <p:ph idx="1"/>
          </p:nvPr>
        </p:nvSpPr>
        <p:spPr>
          <a:xfrm>
            <a:off x="971550" y="1510145"/>
            <a:ext cx="7200900" cy="4114800"/>
          </a:xfrm>
        </p:spPr>
        <p:txBody>
          <a:bodyPr/>
          <a:lstStyle/>
          <a:p>
            <a:r>
              <a:rPr lang="en-US" dirty="0"/>
              <a:t>Will Display the Student Name with a “Waiting” timer</a:t>
            </a:r>
          </a:p>
          <a:p>
            <a:r>
              <a:rPr lang="en-US" dirty="0"/>
              <a:t>When ready to meet with a student, the consultant can click on the clock symbol for that student and change the status to started</a:t>
            </a:r>
          </a:p>
          <a:p>
            <a:r>
              <a:rPr lang="en-US" dirty="0"/>
              <a:t>Queue List can be activated for students to see on a screen who is next in line to meet with a consultants</a:t>
            </a:r>
          </a:p>
        </p:txBody>
      </p:sp>
      <p:pic>
        <p:nvPicPr>
          <p:cNvPr id="7" name="Picture 6">
            <a:extLst>
              <a:ext uri="{FF2B5EF4-FFF2-40B4-BE49-F238E27FC236}">
                <a16:creationId xmlns:a16="http://schemas.microsoft.com/office/drawing/2014/main" id="{6032506E-9186-4914-96CC-2F4E551FAA76}"/>
              </a:ext>
            </a:extLst>
          </p:cNvPr>
          <p:cNvPicPr>
            <a:picLocks noChangeAspect="1"/>
          </p:cNvPicPr>
          <p:nvPr/>
        </p:nvPicPr>
        <p:blipFill>
          <a:blip r:embed="rId2"/>
          <a:stretch>
            <a:fillRect/>
          </a:stretch>
        </p:blipFill>
        <p:spPr>
          <a:xfrm>
            <a:off x="1345698" y="4100499"/>
            <a:ext cx="6452603" cy="716246"/>
          </a:xfrm>
          <a:prstGeom prst="rect">
            <a:avLst/>
          </a:prstGeom>
          <a:ln w="9525" cap="sq">
            <a:solidFill>
              <a:srgbClr val="000000"/>
            </a:solidFill>
            <a:prstDash val="solid"/>
            <a:miter lim="800000"/>
          </a:ln>
          <a:effectLst>
            <a:outerShdw blurRad="50800" dist="38100" dir="2700000" algn="tl" rotWithShape="0">
              <a:srgbClr val="000000">
                <a:alpha val="43000"/>
              </a:srgbClr>
            </a:outerShdw>
          </a:effectLst>
        </p:spPr>
      </p:pic>
      <p:pic>
        <p:nvPicPr>
          <p:cNvPr id="44" name="Picture 43">
            <a:extLst>
              <a:ext uri="{FF2B5EF4-FFF2-40B4-BE49-F238E27FC236}">
                <a16:creationId xmlns:a16="http://schemas.microsoft.com/office/drawing/2014/main" id="{04387338-F4AB-4D5A-BA41-8E3CDA204163}"/>
              </a:ext>
            </a:extLst>
          </p:cNvPr>
          <p:cNvPicPr>
            <a:picLocks noChangeAspect="1"/>
          </p:cNvPicPr>
          <p:nvPr/>
        </p:nvPicPr>
        <p:blipFill>
          <a:blip r:embed="rId3"/>
          <a:stretch>
            <a:fillRect/>
          </a:stretch>
        </p:blipFill>
        <p:spPr>
          <a:xfrm>
            <a:off x="6565168" y="0"/>
            <a:ext cx="2578832" cy="847417"/>
          </a:xfrm>
          <a:prstGeom prst="rect">
            <a:avLst/>
          </a:prstGeom>
        </p:spPr>
      </p:pic>
    </p:spTree>
    <p:extLst>
      <p:ext uri="{BB962C8B-B14F-4D97-AF65-F5344CB8AC3E}">
        <p14:creationId xmlns:p14="http://schemas.microsoft.com/office/powerpoint/2010/main" val="1190081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F5974-5C4C-4F73-A57B-62C3F836D352}"/>
              </a:ext>
            </a:extLst>
          </p:cNvPr>
          <p:cNvSpPr>
            <a:spLocks noGrp="1"/>
          </p:cNvSpPr>
          <p:nvPr>
            <p:ph type="title"/>
          </p:nvPr>
        </p:nvSpPr>
        <p:spPr>
          <a:xfrm>
            <a:off x="653684" y="847417"/>
            <a:ext cx="7200900" cy="977900"/>
          </a:xfrm>
        </p:spPr>
        <p:txBody>
          <a:bodyPr anchor="ctr"/>
          <a:lstStyle/>
          <a:p>
            <a:pPr algn="ctr"/>
            <a:r>
              <a:rPr lang="en-US" dirty="0"/>
              <a:t>What is a Kiosk?</a:t>
            </a:r>
          </a:p>
        </p:txBody>
      </p:sp>
      <p:sp>
        <p:nvSpPr>
          <p:cNvPr id="3" name="Content Placeholder 2">
            <a:extLst>
              <a:ext uri="{FF2B5EF4-FFF2-40B4-BE49-F238E27FC236}">
                <a16:creationId xmlns:a16="http://schemas.microsoft.com/office/drawing/2014/main" id="{4229487A-376E-4540-ADB7-9BD7CBC899D8}"/>
              </a:ext>
            </a:extLst>
          </p:cNvPr>
          <p:cNvSpPr>
            <a:spLocks noGrp="1"/>
          </p:cNvSpPr>
          <p:nvPr>
            <p:ph idx="1"/>
          </p:nvPr>
        </p:nvSpPr>
        <p:spPr>
          <a:xfrm>
            <a:off x="971550" y="1963024"/>
            <a:ext cx="7200900" cy="3540154"/>
          </a:xfrm>
        </p:spPr>
        <p:txBody>
          <a:bodyPr>
            <a:noAutofit/>
          </a:bodyPr>
          <a:lstStyle/>
          <a:p>
            <a:r>
              <a:rPr lang="en-US" dirty="0"/>
              <a:t>Provides Users with a Sign-In Station that can run Independently</a:t>
            </a:r>
          </a:p>
          <a:p>
            <a:r>
              <a:rPr lang="en-US" dirty="0"/>
              <a:t>Students Sign in When They Arrive and Out When They Leave</a:t>
            </a:r>
          </a:p>
          <a:p>
            <a:r>
              <a:rPr lang="en-US" dirty="0"/>
              <a:t>The Kiosk Station Does Not Need to Be Staffed or Actively Overseen by a Staff Member</a:t>
            </a:r>
          </a:p>
          <a:p>
            <a:r>
              <a:rPr lang="en-US" dirty="0"/>
              <a:t>Since it is Primarily Used by Students, Access is Very Restricted</a:t>
            </a:r>
          </a:p>
        </p:txBody>
      </p:sp>
      <p:pic>
        <p:nvPicPr>
          <p:cNvPr id="5" name="Picture 4">
            <a:extLst>
              <a:ext uri="{FF2B5EF4-FFF2-40B4-BE49-F238E27FC236}">
                <a16:creationId xmlns:a16="http://schemas.microsoft.com/office/drawing/2014/main" id="{5C0A52BA-54B9-4AC0-9C0C-11D679D72127}"/>
              </a:ext>
            </a:extLst>
          </p:cNvPr>
          <p:cNvPicPr>
            <a:picLocks noChangeAspect="1"/>
          </p:cNvPicPr>
          <p:nvPr/>
        </p:nvPicPr>
        <p:blipFill>
          <a:blip r:embed="rId2"/>
          <a:stretch>
            <a:fillRect/>
          </a:stretch>
        </p:blipFill>
        <p:spPr>
          <a:xfrm>
            <a:off x="6565168" y="0"/>
            <a:ext cx="2578832" cy="847417"/>
          </a:xfrm>
          <a:prstGeom prst="rect">
            <a:avLst/>
          </a:prstGeom>
        </p:spPr>
      </p:pic>
    </p:spTree>
    <p:extLst>
      <p:ext uri="{BB962C8B-B14F-4D97-AF65-F5344CB8AC3E}">
        <p14:creationId xmlns:p14="http://schemas.microsoft.com/office/powerpoint/2010/main" val="641189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Line Business 16x9">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red line presentation (widescreen).potx" id="{8018D45A-0B59-4186-B046-1FF8092889B6}" vid="{86C2525B-C90B-4FD6-8D61-5E85FA833A06}"/>
    </a:ext>
  </a:extLst>
</a:theme>
</file>

<file path=ppt/theme/theme2.xml><?xml version="1.0" encoding="utf-8"?>
<a:theme xmlns:a="http://schemas.openxmlformats.org/drawingml/2006/main" name="Office Theme">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themeOverride>
</file>

<file path=docProps/app.xml><?xml version="1.0" encoding="utf-8"?>
<Properties xmlns="http://schemas.openxmlformats.org/officeDocument/2006/extended-properties" xmlns:vt="http://schemas.openxmlformats.org/officeDocument/2006/docPropsVTypes">
  <Template/>
  <TotalTime>17371</TotalTime>
  <Words>673</Words>
  <Application>Microsoft Office PowerPoint</Application>
  <PresentationFormat>On-screen Show (4:3)</PresentationFormat>
  <Paragraphs>44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Cambria</vt:lpstr>
      <vt:lpstr>Times New Roman</vt:lpstr>
      <vt:lpstr>Red Line Business 16x9</vt:lpstr>
      <vt:lpstr>Checking In…?</vt:lpstr>
      <vt:lpstr>Topics We Will Cover Today</vt:lpstr>
      <vt:lpstr>Creating Quick Visits</vt:lpstr>
      <vt:lpstr>Creating Batch Visits</vt:lpstr>
      <vt:lpstr>Log Listing</vt:lpstr>
      <vt:lpstr>Work visit listing</vt:lpstr>
      <vt:lpstr>Log Listing Display Sample</vt:lpstr>
      <vt:lpstr>Waiting List options</vt:lpstr>
      <vt:lpstr>What is a Kiosk?</vt:lpstr>
      <vt:lpstr>Kiosk Options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iliana visser</dc:creator>
  <cp:lastModifiedBy>Luis Frias</cp:lastModifiedBy>
  <cp:revision>31</cp:revision>
  <dcterms:created xsi:type="dcterms:W3CDTF">2021-11-08T16:00:51Z</dcterms:created>
  <dcterms:modified xsi:type="dcterms:W3CDTF">2022-03-21T17:43:10Z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