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7" r:id="rId2"/>
    <p:sldId id="267" r:id="rId3"/>
    <p:sldId id="268" r:id="rId4"/>
    <p:sldId id="270" r:id="rId5"/>
    <p:sldId id="269" r:id="rId6"/>
    <p:sldId id="27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371B"/>
    <a:srgbClr val="8D182B"/>
    <a:srgbClr val="6102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4" autoAdjust="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6FCB2E6-13B1-4DDB-82FB-07C0E23B0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6505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606040"/>
            <a:ext cx="75438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5360437"/>
            <a:ext cx="75438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F0EBC-43C2-4BC4-B20D-8569343E633D}"/>
              </a:ext>
            </a:extLst>
          </p:cNvPr>
          <p:cNvSpPr/>
          <p:nvPr userDrawn="1"/>
        </p:nvSpPr>
        <p:spPr>
          <a:xfrm>
            <a:off x="-2504" y="6403451"/>
            <a:ext cx="9146505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23752-102A-438E-ADC6-A2BC88FDD0EF}"/>
              </a:ext>
            </a:extLst>
          </p:cNvPr>
          <p:cNvSpPr txBox="1"/>
          <p:nvPr userDrawn="1"/>
        </p:nvSpPr>
        <p:spPr>
          <a:xfrm>
            <a:off x="2284165" y="6448859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609F2AAA-5D8A-4D3D-8B4D-A045EAC7F8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83778" y="0"/>
            <a:ext cx="34289" cy="641946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94C6F9D-FC5A-498A-B901-481556FEC8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55463" y="1769460"/>
            <a:ext cx="6858003" cy="3319075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CB876029-D515-4B7E-8C33-E0E9003D9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9" t="30505" r="50013"/>
          <a:stretch/>
        </p:blipFill>
        <p:spPr>
          <a:xfrm>
            <a:off x="0" y="1325880"/>
            <a:ext cx="5143500" cy="4237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61021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1357194"/>
            <a:ext cx="5143500" cy="4206240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B0AB30-AE7D-47EB-89F9-4F54E6C4CDBB}"/>
              </a:ext>
            </a:extLst>
          </p:cNvPr>
          <p:cNvSpPr/>
          <p:nvPr userDrawn="1"/>
        </p:nvSpPr>
        <p:spPr>
          <a:xfrm>
            <a:off x="0" y="6399334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57EF9E-69B1-466E-BD71-B44ADB916D02}"/>
              </a:ext>
            </a:extLst>
          </p:cNvPr>
          <p:cNvSpPr txBox="1"/>
          <p:nvPr userDrawn="1"/>
        </p:nvSpPr>
        <p:spPr>
          <a:xfrm>
            <a:off x="2285418" y="6444742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0B12-F9DE-47EF-A076-CF602073F1B2}" type="datetime1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51D57EED-57A5-4DBC-89D0-A420DCAFD53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2EE9-AF66-483C-961F-59B9F002993E}" type="datetime1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631769"/>
            <a:ext cx="1028700" cy="53118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631769"/>
            <a:ext cx="5897880" cy="53118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FD5-7FA3-40FB-875B-457FB46B25A4}" type="datetime1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56CF-A2C3-4B88-A8BC-452BADF6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244-2B77-4D09-9C3D-1A0EEDF6D5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8B93266-8FB4-430B-8AE3-3A53F50E1A0B}" type="datetime1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B71F9-FFFE-4BC0-A214-72A3A26E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4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0F0BC49B-3998-44C0-9D88-5D5C069F7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1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29CC3FA-0A27-4400-B034-DD39E2B4795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63E2-E931-4653-BB33-A910E07D11B2}" type="datetime1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2AEC1-F517-4748-99D4-1C188608040B}"/>
              </a:ext>
            </a:extLst>
          </p:cNvPr>
          <p:cNvSpPr txBox="1"/>
          <p:nvPr userDrawn="1"/>
        </p:nvSpPr>
        <p:spPr>
          <a:xfrm>
            <a:off x="2285418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594133B-E342-44C7-B5D7-EB0C787004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1909" y="758899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65829"/>
            <a:ext cx="44577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5682346"/>
            <a:ext cx="44577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780313" y="0"/>
            <a:ext cx="39240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590BD77-AD8E-4C7B-8932-DBABE03205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-21"/>
          <a:stretch/>
        </p:blipFill>
        <p:spPr>
          <a:xfrm rot="16200000">
            <a:off x="4053734" y="1767731"/>
            <a:ext cx="6857999" cy="332253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64CAA88-498D-45D8-9BC7-9979FD1415A0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2022 Annual Redrock Conference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FCFB8938-2241-4569-8291-631FFA9E879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550" y="6419462"/>
            <a:ext cx="3886200" cy="4385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220FC6-88A2-4EEE-991B-2F110AF12BF6}"/>
              </a:ext>
            </a:extLst>
          </p:cNvPr>
          <p:cNvSpPr/>
          <p:nvPr userDrawn="1"/>
        </p:nvSpPr>
        <p:spPr>
          <a:xfrm>
            <a:off x="2504" y="6405709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0E989-A902-4F7D-BA2A-FA111A97C9B3}"/>
              </a:ext>
            </a:extLst>
          </p:cNvPr>
          <p:cNvSpPr txBox="1"/>
          <p:nvPr userDrawn="1"/>
        </p:nvSpPr>
        <p:spPr>
          <a:xfrm>
            <a:off x="2342566" y="6451117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258140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1E24CFC4-405A-467D-9E08-5C4DFC7F3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EC7611E-B2FF-465A-8615-50CBE22E862F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721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AED-24AE-4AC7-940D-F7106D2788A3}" type="datetime1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97B8FA-C7AA-421D-AF26-F166BBAB36A8}"/>
              </a:ext>
            </a:extLst>
          </p:cNvPr>
          <p:cNvSpPr txBox="1"/>
          <p:nvPr userDrawn="1"/>
        </p:nvSpPr>
        <p:spPr>
          <a:xfrm>
            <a:off x="2339139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D541279-8A3B-417F-B843-F755CAAF39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BB8236-4E86-4536-B303-53C7F60B64D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5771-5E10-4A19-AB0E-909293152332}" type="datetime1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F40C0-994F-49A0-A51F-15027EC1DE1E}"/>
              </a:ext>
            </a:extLst>
          </p:cNvPr>
          <p:cNvSpPr txBox="1"/>
          <p:nvPr userDrawn="1"/>
        </p:nvSpPr>
        <p:spPr>
          <a:xfrm>
            <a:off x="2282913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A8BDA1-2913-451D-A921-1354C1504763}"/>
              </a:ext>
            </a:extLst>
          </p:cNvPr>
          <p:cNvSpPr/>
          <p:nvPr userDrawn="1"/>
        </p:nvSpPr>
        <p:spPr>
          <a:xfrm>
            <a:off x="0" y="6428290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6FD5-B03F-45D5-A178-114C548C0032}" type="datetime1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A0B3F-7E55-46D7-98A7-9074B9F11702}"/>
              </a:ext>
            </a:extLst>
          </p:cNvPr>
          <p:cNvSpPr txBox="1"/>
          <p:nvPr userDrawn="1"/>
        </p:nvSpPr>
        <p:spPr>
          <a:xfrm>
            <a:off x="2285418" y="6473698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50F0E072-D666-4E14-808F-835AC581E6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BF16F1B-6D74-4B8E-A030-6A5F72631C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97448" y="1727472"/>
            <a:ext cx="6774030" cy="331907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ABE2AC4-3A1F-4C1F-B13B-47350FC056EB}"/>
              </a:ext>
            </a:extLst>
          </p:cNvPr>
          <p:cNvSpPr/>
          <p:nvPr userDrawn="1"/>
        </p:nvSpPr>
        <p:spPr>
          <a:xfrm>
            <a:off x="1" y="6397852"/>
            <a:ext cx="9158114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783777" y="0"/>
            <a:ext cx="41148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1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27" y="685800"/>
            <a:ext cx="459486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12C0-B102-441D-AA86-2C80DFA84E68}" type="datetime1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41F374-095E-4234-9DE9-5A1F5AEB81DB}"/>
              </a:ext>
            </a:extLst>
          </p:cNvPr>
          <p:cNvSpPr txBox="1"/>
          <p:nvPr userDrawn="1"/>
        </p:nvSpPr>
        <p:spPr>
          <a:xfrm>
            <a:off x="2281919" y="6438838"/>
            <a:ext cx="4580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F7E7DC5E-A4FC-4413-BF35-9C5DFEC8F2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A858A82F-6FAE-4624-8CBA-79CF916EF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2505" y="760330"/>
            <a:ext cx="9144001" cy="60976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AFFE69-30DE-4A76-A6C9-08432CE91D30}"/>
              </a:ext>
            </a:extLst>
          </p:cNvPr>
          <p:cNvSpPr/>
          <p:nvPr userDrawn="1"/>
        </p:nvSpPr>
        <p:spPr>
          <a:xfrm>
            <a:off x="2504" y="6408657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2022 Annual Redrock Conference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46100"/>
            <a:ext cx="7200900" cy="97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72009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8B93266-8FB4-430B-8AE3-3A53F50E1A0B}" type="datetime1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770" y="6419462"/>
            <a:ext cx="52368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C3E64982-22F2-46B9-8578-EBA7D1F32FC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8D182B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13" indent="-228594" algn="l" defTabSz="91437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45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09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4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754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06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38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099" indent="0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10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priindia.com/event-report/data-evidence-ecosystem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ngimg.com/png/72547-thinking-photography-question-mark-man-stock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cademia.stackexchange.com/questions/68132/is-this-a-good-way-to-finish-a-phd-current-status-conference/68133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787" y="1031456"/>
            <a:ext cx="8137321" cy="695996"/>
          </a:xfrm>
        </p:spPr>
        <p:txBody>
          <a:bodyPr>
            <a:noAutofit/>
          </a:bodyPr>
          <a:lstStyle/>
          <a:p>
            <a:r>
              <a:rPr lang="en-US" sz="4400" dirty="0"/>
              <a:t>Let’s Talk about your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58" y="5816797"/>
            <a:ext cx="1464928" cy="365760"/>
          </a:xfrm>
        </p:spPr>
        <p:txBody>
          <a:bodyPr/>
          <a:lstStyle/>
          <a:p>
            <a:r>
              <a:rPr lang="en-US" dirty="0"/>
              <a:t>With Luis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288069A-0769-485B-85AC-7E3324D7D0E3}"/>
              </a:ext>
            </a:extLst>
          </p:cNvPr>
          <p:cNvSpPr txBox="1">
            <a:spLocks/>
          </p:cNvSpPr>
          <p:nvPr/>
        </p:nvSpPr>
        <p:spPr>
          <a:xfrm>
            <a:off x="3004831" y="1527720"/>
            <a:ext cx="3671231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sz="2000" b="1" kern="1200" cap="all" baseline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Report Q&amp;A for TracCloud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EE79E3-7B4F-E5EF-EEB0-381F20D179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34517" y="2425268"/>
            <a:ext cx="6274965" cy="28090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8D7D65-E773-AFAC-971B-86C2D76C5F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6388647"/>
            <a:ext cx="9144000" cy="46935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343405E-B593-2344-A202-D0FFD1C173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6398293"/>
            <a:ext cx="9144000" cy="45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D1AECC3-E93B-4A36-BF15-CB6EEE24E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975" y="847288"/>
            <a:ext cx="8013059" cy="785769"/>
          </a:xfrm>
        </p:spPr>
        <p:txBody>
          <a:bodyPr>
            <a:noAutofit/>
          </a:bodyPr>
          <a:lstStyle/>
          <a:p>
            <a:r>
              <a:rPr lang="en-US" sz="4400" dirty="0">
                <a:cs typeface="Myanmar Text" panose="020B0502040204020203" pitchFamily="34" charset="0"/>
              </a:rPr>
              <a:t>What Are Your Questions?</a:t>
            </a:r>
            <a:endParaRPr lang="en-US" sz="4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29EBFE-D3BB-7325-E490-184A95CEC0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88910" y="1968617"/>
            <a:ext cx="4123187" cy="412318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D54484C-C336-FBE2-E4BF-A4E69C02EC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388647"/>
            <a:ext cx="9144000" cy="4693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8405E26-AC75-C429-4201-BE46C2D164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6398293"/>
            <a:ext cx="9144000" cy="45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6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2AF0374-65AF-4E99-A5F0-33C28E0D8755}"/>
              </a:ext>
            </a:extLst>
          </p:cNvPr>
          <p:cNvSpPr txBox="1"/>
          <p:nvPr/>
        </p:nvSpPr>
        <p:spPr>
          <a:xfrm>
            <a:off x="546989" y="1720840"/>
            <a:ext cx="8184246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FAQ- How can I run Reports on a specific visit information?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FAQ- How can I run reports on specific populations of students?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FAQ- How do I know if my Staff have access to reports?</a:t>
            </a:r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DE53BA-FE95-7FFF-8EB8-3ED07FC699D2}"/>
              </a:ext>
            </a:extLst>
          </p:cNvPr>
          <p:cNvSpPr txBox="1"/>
          <p:nvPr/>
        </p:nvSpPr>
        <p:spPr>
          <a:xfrm>
            <a:off x="2093051" y="940339"/>
            <a:ext cx="53228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600" u="sng" dirty="0"/>
              <a:t>Reports, Visits &amp; Data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3F821B-557A-5982-6655-D152748E2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647"/>
            <a:ext cx="9144000" cy="4693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686C1A-0613-7E3E-5F7B-55281E465B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6398293"/>
            <a:ext cx="9144000" cy="45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92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1125E0-645A-B235-A680-0B7C4F26EED3}"/>
              </a:ext>
            </a:extLst>
          </p:cNvPr>
          <p:cNvSpPr txBox="1"/>
          <p:nvPr/>
        </p:nvSpPr>
        <p:spPr>
          <a:xfrm>
            <a:off x="465587" y="1705943"/>
            <a:ext cx="64637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br>
              <a:rPr lang="en-US" sz="2400" dirty="0"/>
            </a:b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B18C6D-FD7F-85FD-6F56-41278C830FE5}"/>
              </a:ext>
            </a:extLst>
          </p:cNvPr>
          <p:cNvSpPr txBox="1"/>
          <p:nvPr/>
        </p:nvSpPr>
        <p:spPr>
          <a:xfrm>
            <a:off x="1010873" y="1764882"/>
            <a:ext cx="766754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14A4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FAQ- How can I Save a Favorite </a:t>
            </a:r>
            <a:r>
              <a:rPr lang="en-US" sz="2800" dirty="0">
                <a:solidFill>
                  <a:srgbClr val="514A40"/>
                </a:solidFill>
                <a:latin typeface="Cambria"/>
              </a:rPr>
              <a:t>R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514A4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eport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14A4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in TracCloud?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14A4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14A4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FAQ- How can Reports be automated?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14A4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14A4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FAQ-Are there any Reports that can be exported from TracCloud?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3F2531-E056-FD9A-D90A-DAEDF9ECE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647"/>
            <a:ext cx="9144000" cy="4693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81C04C7-A025-BAEE-5653-998B7ABF7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6398293"/>
            <a:ext cx="9144000" cy="45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43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E234A36F-5219-49C9-AA4E-C83BE4D72FA2}"/>
              </a:ext>
            </a:extLst>
          </p:cNvPr>
          <p:cNvSpPr txBox="1">
            <a:spLocks/>
          </p:cNvSpPr>
          <p:nvPr/>
        </p:nvSpPr>
        <p:spPr>
          <a:xfrm>
            <a:off x="729842" y="690620"/>
            <a:ext cx="8011486" cy="5547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GUIDEBOOK: Session Evaluation &amp; Handouts</a:t>
            </a:r>
          </a:p>
        </p:txBody>
      </p:sp>
      <p:pic>
        <p:nvPicPr>
          <p:cNvPr id="12" name="Content Placeholder 4">
            <a:extLst>
              <a:ext uri="{FF2B5EF4-FFF2-40B4-BE49-F238E27FC236}">
                <a16:creationId xmlns:a16="http://schemas.microsoft.com/office/drawing/2014/main" id="{7EFD1FFE-B17D-4239-9545-4147EA0DD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0882" y="1476461"/>
            <a:ext cx="2729735" cy="4228053"/>
          </a:xfrm>
          <a:prstGeom prst="rect">
            <a:avLst/>
          </a:prstGeom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ADCAFA48-D533-4FA3-BC8A-1D25E8E84240}"/>
              </a:ext>
            </a:extLst>
          </p:cNvPr>
          <p:cNvSpPr txBox="1">
            <a:spLocks/>
          </p:cNvSpPr>
          <p:nvPr/>
        </p:nvSpPr>
        <p:spPr>
          <a:xfrm>
            <a:off x="982557" y="1476461"/>
            <a:ext cx="3556986" cy="449267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After the session you attended to fill out the Session Evaluation: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Click on Session Schedule then the Session Title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Toward the bottom, click on Session 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Fill the out the Survey and click Submit</a:t>
            </a:r>
          </a:p>
          <a:p>
            <a:endParaRPr lang="en-US" sz="900" dirty="0"/>
          </a:p>
          <a:p>
            <a:endParaRPr lang="en-US" sz="1800" dirty="0"/>
          </a:p>
          <a:p>
            <a:r>
              <a:rPr lang="en-US" sz="1800" b="1" dirty="0"/>
              <a:t>Want the handout for the session you just attended: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Click on Session Schedule then the Session Title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Toward the bottom, in PDFS click on the guide you want to download.</a:t>
            </a:r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C7E81EA6-CD8A-4F87-8434-FB7E9956D754}"/>
              </a:ext>
            </a:extLst>
          </p:cNvPr>
          <p:cNvSpPr/>
          <p:nvPr/>
        </p:nvSpPr>
        <p:spPr>
          <a:xfrm>
            <a:off x="6853561" y="4838330"/>
            <a:ext cx="603680" cy="269844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0998F43F-800B-426E-8682-984A7E80F164}"/>
              </a:ext>
            </a:extLst>
          </p:cNvPr>
          <p:cNvSpPr/>
          <p:nvPr/>
        </p:nvSpPr>
        <p:spPr>
          <a:xfrm>
            <a:off x="6853561" y="5502468"/>
            <a:ext cx="603680" cy="269844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F87A2A-379A-F031-A57B-F5632D129A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88647"/>
            <a:ext cx="9144000" cy="4693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7548F04-834A-16D1-E197-79888460E0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6398293"/>
            <a:ext cx="9144000" cy="45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30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27" presetClass="emph" presetSubtype="0" repeatCount="3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76683-E42C-8FDA-0B0B-BCABAC787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3DB2D7-6BEF-475E-433C-5B3FEE6A4A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55677" y="1177604"/>
            <a:ext cx="7625593" cy="476599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F69EA2B-FE72-B532-EF4C-5711D1B5E2B8}"/>
              </a:ext>
            </a:extLst>
          </p:cNvPr>
          <p:cNvSpPr/>
          <p:nvPr/>
        </p:nvSpPr>
        <p:spPr>
          <a:xfrm>
            <a:off x="7671733" y="1400961"/>
            <a:ext cx="616590" cy="192947"/>
          </a:xfrm>
          <a:prstGeom prst="rect">
            <a:avLst/>
          </a:prstGeom>
          <a:solidFill>
            <a:srgbClr val="6F371B"/>
          </a:solidFill>
          <a:ln>
            <a:solidFill>
              <a:srgbClr val="6F37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CE1049-B5FB-E1B8-8735-C2DF9A51CA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388647"/>
            <a:ext cx="9144000" cy="4693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3D2B1E-E0B4-6FB3-5F53-DC6B906C53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6398293"/>
            <a:ext cx="9144000" cy="45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69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red line presentation (widescreen).potx" id="{8018D45A-0B59-4186-B046-1FF8092889B6}" vid="{86C2525B-C90B-4FD6-8D61-5E85FA833A06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4176</TotalTime>
  <Words>166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Cambria</vt:lpstr>
      <vt:lpstr>Red Line Business 16x9</vt:lpstr>
      <vt:lpstr>Let’s Talk about your Data</vt:lpstr>
      <vt:lpstr>What Are Your Questions?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iliana visser</dc:creator>
  <cp:lastModifiedBy>Luis Frias</cp:lastModifiedBy>
  <cp:revision>17</cp:revision>
  <dcterms:created xsi:type="dcterms:W3CDTF">2021-11-08T16:00:51Z</dcterms:created>
  <dcterms:modified xsi:type="dcterms:W3CDTF">2024-01-02T16:12:17Z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